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Lst>
  <p:sldSz cx="6858000" cy="9906000" type="A4"/>
  <p:notesSz cx="9866313" cy="142954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0" d="100"/>
          <a:sy n="50" d="100"/>
        </p:scale>
        <p:origin x="23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D94171C-3950-4771-9C0E-0949C1BC0482}" type="datetimeFigureOut">
              <a:rPr kumimoji="1" lang="ja-JP" altLang="en-US" smtClean="0"/>
              <a:t>2020/6/24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4B6FA4-DB32-4AEF-AD9A-CAD8D8BE5778}" type="slidenum">
              <a:rPr kumimoji="1" lang="ja-JP" altLang="en-US" smtClean="0"/>
              <a:t>‹#›</a:t>
            </a:fld>
            <a:endParaRPr kumimoji="1" lang="ja-JP" altLang="en-US"/>
          </a:p>
        </p:txBody>
      </p:sp>
    </p:spTree>
    <p:extLst>
      <p:ext uri="{BB962C8B-B14F-4D97-AF65-F5344CB8AC3E}">
        <p14:creationId xmlns:p14="http://schemas.microsoft.com/office/powerpoint/2010/main" val="368695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94171C-3950-4771-9C0E-0949C1BC0482}" type="datetimeFigureOut">
              <a:rPr kumimoji="1" lang="ja-JP" altLang="en-US" smtClean="0"/>
              <a:t>2020/6/24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4B6FA4-DB32-4AEF-AD9A-CAD8D8BE5778}" type="slidenum">
              <a:rPr kumimoji="1" lang="ja-JP" altLang="en-US" smtClean="0"/>
              <a:t>‹#›</a:t>
            </a:fld>
            <a:endParaRPr kumimoji="1" lang="ja-JP" altLang="en-US"/>
          </a:p>
        </p:txBody>
      </p:sp>
    </p:spTree>
    <p:extLst>
      <p:ext uri="{BB962C8B-B14F-4D97-AF65-F5344CB8AC3E}">
        <p14:creationId xmlns:p14="http://schemas.microsoft.com/office/powerpoint/2010/main" val="487349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94171C-3950-4771-9C0E-0949C1BC0482}" type="datetimeFigureOut">
              <a:rPr kumimoji="1" lang="ja-JP" altLang="en-US" smtClean="0"/>
              <a:t>2020/6/24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4B6FA4-DB32-4AEF-AD9A-CAD8D8BE5778}" type="slidenum">
              <a:rPr kumimoji="1" lang="ja-JP" altLang="en-US" smtClean="0"/>
              <a:t>‹#›</a:t>
            </a:fld>
            <a:endParaRPr kumimoji="1" lang="ja-JP" altLang="en-US"/>
          </a:p>
        </p:txBody>
      </p:sp>
    </p:spTree>
    <p:extLst>
      <p:ext uri="{BB962C8B-B14F-4D97-AF65-F5344CB8AC3E}">
        <p14:creationId xmlns:p14="http://schemas.microsoft.com/office/powerpoint/2010/main" val="4226339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94171C-3950-4771-9C0E-0949C1BC0482}" type="datetimeFigureOut">
              <a:rPr kumimoji="1" lang="ja-JP" altLang="en-US" smtClean="0"/>
              <a:t>2020/6/24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4B6FA4-DB32-4AEF-AD9A-CAD8D8BE5778}" type="slidenum">
              <a:rPr kumimoji="1" lang="ja-JP" altLang="en-US" smtClean="0"/>
              <a:t>‹#›</a:t>
            </a:fld>
            <a:endParaRPr kumimoji="1" lang="ja-JP" altLang="en-US"/>
          </a:p>
        </p:txBody>
      </p:sp>
    </p:spTree>
    <p:extLst>
      <p:ext uri="{BB962C8B-B14F-4D97-AF65-F5344CB8AC3E}">
        <p14:creationId xmlns:p14="http://schemas.microsoft.com/office/powerpoint/2010/main" val="665344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D94171C-3950-4771-9C0E-0949C1BC0482}" type="datetimeFigureOut">
              <a:rPr kumimoji="1" lang="ja-JP" altLang="en-US" smtClean="0"/>
              <a:t>2020/6/24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4B6FA4-DB32-4AEF-AD9A-CAD8D8BE5778}" type="slidenum">
              <a:rPr kumimoji="1" lang="ja-JP" altLang="en-US" smtClean="0"/>
              <a:t>‹#›</a:t>
            </a:fld>
            <a:endParaRPr kumimoji="1" lang="ja-JP" altLang="en-US"/>
          </a:p>
        </p:txBody>
      </p:sp>
    </p:spTree>
    <p:extLst>
      <p:ext uri="{BB962C8B-B14F-4D97-AF65-F5344CB8AC3E}">
        <p14:creationId xmlns:p14="http://schemas.microsoft.com/office/powerpoint/2010/main" val="1669642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D94171C-3950-4771-9C0E-0949C1BC0482}" type="datetimeFigureOut">
              <a:rPr kumimoji="1" lang="ja-JP" altLang="en-US" smtClean="0"/>
              <a:t>2020/6/24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4B6FA4-DB32-4AEF-AD9A-CAD8D8BE5778}" type="slidenum">
              <a:rPr kumimoji="1" lang="ja-JP" altLang="en-US" smtClean="0"/>
              <a:t>‹#›</a:t>
            </a:fld>
            <a:endParaRPr kumimoji="1" lang="ja-JP" altLang="en-US"/>
          </a:p>
        </p:txBody>
      </p:sp>
    </p:spTree>
    <p:extLst>
      <p:ext uri="{BB962C8B-B14F-4D97-AF65-F5344CB8AC3E}">
        <p14:creationId xmlns:p14="http://schemas.microsoft.com/office/powerpoint/2010/main" val="3183943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D94171C-3950-4771-9C0E-0949C1BC0482}" type="datetimeFigureOut">
              <a:rPr kumimoji="1" lang="ja-JP" altLang="en-US" smtClean="0"/>
              <a:t>2020/6/24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64B6FA4-DB32-4AEF-AD9A-CAD8D8BE5778}" type="slidenum">
              <a:rPr kumimoji="1" lang="ja-JP" altLang="en-US" smtClean="0"/>
              <a:t>‹#›</a:t>
            </a:fld>
            <a:endParaRPr kumimoji="1" lang="ja-JP" altLang="en-US"/>
          </a:p>
        </p:txBody>
      </p:sp>
    </p:spTree>
    <p:extLst>
      <p:ext uri="{BB962C8B-B14F-4D97-AF65-F5344CB8AC3E}">
        <p14:creationId xmlns:p14="http://schemas.microsoft.com/office/powerpoint/2010/main" val="353575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D94171C-3950-4771-9C0E-0949C1BC0482}" type="datetimeFigureOut">
              <a:rPr kumimoji="1" lang="ja-JP" altLang="en-US" smtClean="0"/>
              <a:t>2020/6/24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64B6FA4-DB32-4AEF-AD9A-CAD8D8BE5778}" type="slidenum">
              <a:rPr kumimoji="1" lang="ja-JP" altLang="en-US" smtClean="0"/>
              <a:t>‹#›</a:t>
            </a:fld>
            <a:endParaRPr kumimoji="1" lang="ja-JP" altLang="en-US"/>
          </a:p>
        </p:txBody>
      </p:sp>
    </p:spTree>
    <p:extLst>
      <p:ext uri="{BB962C8B-B14F-4D97-AF65-F5344CB8AC3E}">
        <p14:creationId xmlns:p14="http://schemas.microsoft.com/office/powerpoint/2010/main" val="318296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71C-3950-4771-9C0E-0949C1BC0482}" type="datetimeFigureOut">
              <a:rPr kumimoji="1" lang="ja-JP" altLang="en-US" smtClean="0"/>
              <a:t>2020/6/24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64B6FA4-DB32-4AEF-AD9A-CAD8D8BE5778}" type="slidenum">
              <a:rPr kumimoji="1" lang="ja-JP" altLang="en-US" smtClean="0"/>
              <a:t>‹#›</a:t>
            </a:fld>
            <a:endParaRPr kumimoji="1" lang="ja-JP" altLang="en-US"/>
          </a:p>
        </p:txBody>
      </p:sp>
    </p:spTree>
    <p:extLst>
      <p:ext uri="{BB962C8B-B14F-4D97-AF65-F5344CB8AC3E}">
        <p14:creationId xmlns:p14="http://schemas.microsoft.com/office/powerpoint/2010/main" val="581032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94171C-3950-4771-9C0E-0949C1BC0482}" type="datetimeFigureOut">
              <a:rPr kumimoji="1" lang="ja-JP" altLang="en-US" smtClean="0"/>
              <a:t>2020/6/24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4B6FA4-DB32-4AEF-AD9A-CAD8D8BE5778}" type="slidenum">
              <a:rPr kumimoji="1" lang="ja-JP" altLang="en-US" smtClean="0"/>
              <a:t>‹#›</a:t>
            </a:fld>
            <a:endParaRPr kumimoji="1" lang="ja-JP" altLang="en-US"/>
          </a:p>
        </p:txBody>
      </p:sp>
    </p:spTree>
    <p:extLst>
      <p:ext uri="{BB962C8B-B14F-4D97-AF65-F5344CB8AC3E}">
        <p14:creationId xmlns:p14="http://schemas.microsoft.com/office/powerpoint/2010/main" val="525424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94171C-3950-4771-9C0E-0949C1BC0482}" type="datetimeFigureOut">
              <a:rPr kumimoji="1" lang="ja-JP" altLang="en-US" smtClean="0"/>
              <a:t>2020/6/24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4B6FA4-DB32-4AEF-AD9A-CAD8D8BE5778}" type="slidenum">
              <a:rPr kumimoji="1" lang="ja-JP" altLang="en-US" smtClean="0"/>
              <a:t>‹#›</a:t>
            </a:fld>
            <a:endParaRPr kumimoji="1" lang="ja-JP" altLang="en-US"/>
          </a:p>
        </p:txBody>
      </p:sp>
    </p:spTree>
    <p:extLst>
      <p:ext uri="{BB962C8B-B14F-4D97-AF65-F5344CB8AC3E}">
        <p14:creationId xmlns:p14="http://schemas.microsoft.com/office/powerpoint/2010/main" val="307030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D94171C-3950-4771-9C0E-0949C1BC0482}" type="datetimeFigureOut">
              <a:rPr kumimoji="1" lang="ja-JP" altLang="en-US" smtClean="0"/>
              <a:t>2020/6/24</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64B6FA4-DB32-4AEF-AD9A-CAD8D8BE5778}" type="slidenum">
              <a:rPr kumimoji="1" lang="ja-JP" altLang="en-US" smtClean="0"/>
              <a:t>‹#›</a:t>
            </a:fld>
            <a:endParaRPr kumimoji="1" lang="ja-JP" altLang="en-US"/>
          </a:p>
        </p:txBody>
      </p:sp>
    </p:spTree>
    <p:extLst>
      <p:ext uri="{BB962C8B-B14F-4D97-AF65-F5344CB8AC3E}">
        <p14:creationId xmlns:p14="http://schemas.microsoft.com/office/powerpoint/2010/main" val="2203277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8815412F-6993-4F56-B3A9-05D4E5D3D8F1}"/>
              </a:ext>
            </a:extLst>
          </p:cNvPr>
          <p:cNvSpPr/>
          <p:nvPr/>
        </p:nvSpPr>
        <p:spPr>
          <a:xfrm>
            <a:off x="0" y="0"/>
            <a:ext cx="6858000" cy="1190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ゴシック" panose="020B0400000000000000" pitchFamily="49" charset="-128"/>
                <a:ea typeface="BIZ UDゴシック" panose="020B0400000000000000" pitchFamily="49" charset="-128"/>
              </a:rPr>
              <a:t>地域を支える組合員の経営継続を支援します。</a:t>
            </a:r>
            <a:endParaRPr kumimoji="1" lang="en-US" altLang="ja-JP" dirty="0">
              <a:solidFill>
                <a:schemeClr val="tx1"/>
              </a:solidFill>
              <a:latin typeface="BIZ UDゴシック" panose="020B0400000000000000" pitchFamily="49" charset="-128"/>
              <a:ea typeface="BIZ UDゴシック" panose="020B0400000000000000" pitchFamily="49" charset="-128"/>
            </a:endParaRPr>
          </a:p>
          <a:p>
            <a:pPr algn="ctr"/>
            <a:endParaRPr kumimoji="1" lang="ja-JP" altLang="en-US" sz="6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2800" b="1" dirty="0">
                <a:solidFill>
                  <a:schemeClr val="tx1"/>
                </a:solidFill>
                <a:latin typeface="BIZ UDゴシック" panose="020B0400000000000000" pitchFamily="49" charset="-128"/>
                <a:ea typeface="BIZ UDゴシック" panose="020B0400000000000000" pitchFamily="49" charset="-128"/>
              </a:rPr>
              <a:t>経営継続補助金</a:t>
            </a:r>
            <a:r>
              <a:rPr kumimoji="1" lang="ja-JP" altLang="en-US" sz="2800" dirty="0">
                <a:solidFill>
                  <a:schemeClr val="tx1"/>
                </a:solidFill>
                <a:latin typeface="BIZ UDゴシック" panose="020B0400000000000000" pitchFamily="49" charset="-128"/>
                <a:ea typeface="BIZ UDゴシック" panose="020B0400000000000000" pitchFamily="49" charset="-128"/>
              </a:rPr>
              <a:t>のご案内</a:t>
            </a:r>
            <a:endParaRPr kumimoji="1" lang="en-US" altLang="ja-JP" sz="2800" dirty="0">
              <a:solidFill>
                <a:schemeClr val="tx1"/>
              </a:solidFill>
              <a:latin typeface="BIZ UDゴシック" panose="020B0400000000000000" pitchFamily="49" charset="-128"/>
              <a:ea typeface="BIZ UDゴシック" panose="020B0400000000000000" pitchFamily="49" charset="-128"/>
            </a:endParaRPr>
          </a:p>
          <a:p>
            <a:pPr algn="ct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600" dirty="0">
                <a:solidFill>
                  <a:schemeClr val="tx1"/>
                </a:solidFill>
                <a:latin typeface="BIZ UDゴシック" panose="020B0400000000000000" pitchFamily="49" charset="-128"/>
                <a:ea typeface="BIZ UDゴシック" panose="020B0400000000000000" pitchFamily="49" charset="-128"/>
              </a:rPr>
              <a:t>令和２年度２次補正予算で新たに措置されました！</a:t>
            </a:r>
          </a:p>
        </p:txBody>
      </p:sp>
      <p:sp>
        <p:nvSpPr>
          <p:cNvPr id="9" name="正方形/長方形 8">
            <a:extLst>
              <a:ext uri="{FF2B5EF4-FFF2-40B4-BE49-F238E27FC236}">
                <a16:creationId xmlns:a16="http://schemas.microsoft.com/office/drawing/2014/main" id="{3C2D5BEB-CAD8-4DF3-8A00-0FB8E388517A}"/>
              </a:ext>
            </a:extLst>
          </p:cNvPr>
          <p:cNvSpPr/>
          <p:nvPr/>
        </p:nvSpPr>
        <p:spPr>
          <a:xfrm>
            <a:off x="0" y="1280763"/>
            <a:ext cx="6858000" cy="64917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ysClr val="windowText" lastClr="000000"/>
                </a:solidFill>
                <a:latin typeface="BIZ UDゴシック" panose="020B0400000000000000" pitchFamily="49" charset="-128"/>
                <a:ea typeface="BIZ UDゴシック" panose="020B0400000000000000" pitchFamily="49" charset="-128"/>
              </a:rPr>
              <a:t>新型コロナウイルスの影響を克服するため</a:t>
            </a:r>
            <a:endParaRPr kumimoji="1" lang="en-US" altLang="ja-JP" sz="1600" dirty="0">
              <a:solidFill>
                <a:sysClr val="windowText" lastClr="000000"/>
              </a:solidFill>
              <a:latin typeface="BIZ UDゴシック" panose="020B0400000000000000" pitchFamily="49" charset="-128"/>
              <a:ea typeface="BIZ UDゴシック" panose="020B0400000000000000" pitchFamily="49" charset="-128"/>
            </a:endParaRPr>
          </a:p>
          <a:p>
            <a:pPr algn="ctr"/>
            <a:r>
              <a:rPr kumimoji="1" lang="ja-JP" altLang="en-US" sz="1600" dirty="0">
                <a:solidFill>
                  <a:sysClr val="windowText" lastClr="000000"/>
                </a:solidFill>
                <a:latin typeface="BIZ UDゴシック" panose="020B0400000000000000" pitchFamily="49" charset="-128"/>
                <a:ea typeface="BIZ UDゴシック" panose="020B0400000000000000" pitchFamily="49" charset="-128"/>
              </a:rPr>
              <a:t>農業者が</a:t>
            </a:r>
            <a:r>
              <a:rPr kumimoji="1" lang="ja-JP" altLang="en-US" b="1" dirty="0">
                <a:solidFill>
                  <a:sysClr val="windowText" lastClr="000000"/>
                </a:solidFill>
                <a:latin typeface="BIZ UDゴシック" panose="020B0400000000000000" pitchFamily="49" charset="-128"/>
                <a:ea typeface="BIZ UDゴシック" panose="020B0400000000000000" pitchFamily="49" charset="-128"/>
              </a:rPr>
              <a:t>経営計画</a:t>
            </a:r>
            <a:r>
              <a:rPr kumimoji="1" lang="ja-JP" altLang="en-US" sz="1600" dirty="0">
                <a:solidFill>
                  <a:sysClr val="windowText" lastClr="000000"/>
                </a:solidFill>
                <a:latin typeface="BIZ UDゴシック" panose="020B0400000000000000" pitchFamily="49" charset="-128"/>
                <a:ea typeface="BIZ UDゴシック" panose="020B0400000000000000" pitchFamily="49" charset="-128"/>
              </a:rPr>
              <a:t>に基づいて取り組む</a:t>
            </a:r>
            <a:r>
              <a:rPr kumimoji="1" lang="ja-JP" altLang="en-US" b="1" dirty="0">
                <a:solidFill>
                  <a:sysClr val="windowText" lastClr="000000"/>
                </a:solidFill>
                <a:latin typeface="BIZ UDゴシック" panose="020B0400000000000000" pitchFamily="49" charset="-128"/>
                <a:ea typeface="BIZ UDゴシック" panose="020B0400000000000000" pitchFamily="49" charset="-128"/>
              </a:rPr>
              <a:t>事業継続</a:t>
            </a:r>
            <a:r>
              <a:rPr kumimoji="1" lang="ja-JP" altLang="en-US" sz="1600" dirty="0">
                <a:solidFill>
                  <a:sysClr val="windowText" lastClr="000000"/>
                </a:solidFill>
                <a:latin typeface="BIZ UDゴシック" panose="020B0400000000000000" pitchFamily="49" charset="-128"/>
                <a:ea typeface="BIZ UDゴシック" panose="020B0400000000000000" pitchFamily="49" charset="-128"/>
              </a:rPr>
              <a:t>を支援します。</a:t>
            </a:r>
            <a:endParaRPr kumimoji="1" lang="en-US" altLang="ja-JP" sz="160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15" name="正方形/長方形 14">
            <a:extLst>
              <a:ext uri="{FF2B5EF4-FFF2-40B4-BE49-F238E27FC236}">
                <a16:creationId xmlns:a16="http://schemas.microsoft.com/office/drawing/2014/main" id="{FD172B6D-E597-4995-89CB-2CECE5096415}"/>
              </a:ext>
            </a:extLst>
          </p:cNvPr>
          <p:cNvSpPr/>
          <p:nvPr/>
        </p:nvSpPr>
        <p:spPr>
          <a:xfrm>
            <a:off x="3220" y="3152379"/>
            <a:ext cx="6858000" cy="582009"/>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ysClr val="windowText" lastClr="000000"/>
                </a:solidFill>
                <a:latin typeface="BIZ UDゴシック" panose="020B0400000000000000" pitchFamily="49" charset="-128"/>
                <a:ea typeface="BIZ UDゴシック" panose="020B0400000000000000" pitchFamily="49" charset="-128"/>
              </a:rPr>
              <a:t>経営計画</a:t>
            </a:r>
            <a:r>
              <a:rPr kumimoji="1" lang="ja-JP" altLang="en-US" sz="1600" dirty="0">
                <a:solidFill>
                  <a:sysClr val="windowText" lastClr="000000"/>
                </a:solidFill>
                <a:latin typeface="BIZ UDゴシック" panose="020B0400000000000000" pitchFamily="49" charset="-128"/>
                <a:ea typeface="BIZ UDゴシック" panose="020B0400000000000000" pitchFamily="49" charset="-128"/>
              </a:rPr>
              <a:t>の</a:t>
            </a:r>
            <a:r>
              <a:rPr kumimoji="1" lang="ja-JP" altLang="en-US" b="1" dirty="0">
                <a:solidFill>
                  <a:sysClr val="windowText" lastClr="000000"/>
                </a:solidFill>
                <a:latin typeface="BIZ UDゴシック" panose="020B0400000000000000" pitchFamily="49" charset="-128"/>
                <a:ea typeface="BIZ UDゴシック" panose="020B0400000000000000" pitchFamily="49" charset="-128"/>
              </a:rPr>
              <a:t>作成</a:t>
            </a:r>
            <a:r>
              <a:rPr kumimoji="1" lang="ja-JP" altLang="en-US" sz="1600" dirty="0">
                <a:solidFill>
                  <a:sysClr val="windowText" lastClr="000000"/>
                </a:solidFill>
                <a:latin typeface="BIZ UDゴシック" panose="020B0400000000000000" pitchFamily="49" charset="-128"/>
                <a:ea typeface="BIZ UDゴシック" panose="020B0400000000000000" pitchFamily="49" charset="-128"/>
              </a:rPr>
              <a:t>や</a:t>
            </a:r>
            <a:r>
              <a:rPr kumimoji="1" lang="ja-JP" altLang="en-US" b="1" dirty="0">
                <a:solidFill>
                  <a:sysClr val="windowText" lastClr="000000"/>
                </a:solidFill>
                <a:latin typeface="BIZ UDゴシック" panose="020B0400000000000000" pitchFamily="49" charset="-128"/>
                <a:ea typeface="BIZ UDゴシック" panose="020B0400000000000000" pitchFamily="49" charset="-128"/>
              </a:rPr>
              <a:t>取組</a:t>
            </a:r>
            <a:r>
              <a:rPr kumimoji="1" lang="ja-JP" altLang="en-US" sz="1600" b="1" dirty="0">
                <a:solidFill>
                  <a:sysClr val="windowText" lastClr="000000"/>
                </a:solidFill>
                <a:latin typeface="BIZ UDゴシック" panose="020B0400000000000000" pitchFamily="49" charset="-128"/>
                <a:ea typeface="BIZ UDゴシック" panose="020B0400000000000000" pitchFamily="49" charset="-128"/>
              </a:rPr>
              <a:t>を</a:t>
            </a:r>
            <a:r>
              <a:rPr kumimoji="1" lang="ja-JP" altLang="en-US" b="1" dirty="0">
                <a:solidFill>
                  <a:sysClr val="windowText" lastClr="000000"/>
                </a:solidFill>
                <a:latin typeface="BIZ UDゴシック" panose="020B0400000000000000" pitchFamily="49" charset="-128"/>
                <a:ea typeface="BIZ UDゴシック" panose="020B0400000000000000" pitchFamily="49" charset="-128"/>
              </a:rPr>
              <a:t>ＪＡ</a:t>
            </a:r>
            <a:r>
              <a:rPr kumimoji="1" lang="en-US" altLang="ja-JP" sz="1600" b="1"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600" b="1" dirty="0">
                <a:solidFill>
                  <a:sysClr val="windowText" lastClr="000000"/>
                </a:solidFill>
                <a:latin typeface="BIZ UDゴシック" panose="020B0400000000000000" pitchFamily="49" charset="-128"/>
                <a:ea typeface="BIZ UDゴシック" panose="020B0400000000000000" pitchFamily="49" charset="-128"/>
              </a:rPr>
              <a:t>支援機関</a:t>
            </a:r>
            <a:r>
              <a:rPr kumimoji="1" lang="en-US" altLang="ja-JP" sz="1600" b="1"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600" dirty="0">
                <a:solidFill>
                  <a:sysClr val="windowText" lastClr="000000"/>
                </a:solidFill>
                <a:latin typeface="BIZ UDゴシック" panose="020B0400000000000000" pitchFamily="49" charset="-128"/>
                <a:ea typeface="BIZ UDゴシック" panose="020B0400000000000000" pitchFamily="49" charset="-128"/>
              </a:rPr>
              <a:t>が</a:t>
            </a:r>
            <a:r>
              <a:rPr kumimoji="1" lang="ja-JP" altLang="en-US" b="1" dirty="0">
                <a:solidFill>
                  <a:sysClr val="windowText" lastClr="000000"/>
                </a:solidFill>
                <a:latin typeface="BIZ UDゴシック" panose="020B0400000000000000" pitchFamily="49" charset="-128"/>
                <a:ea typeface="BIZ UDゴシック" panose="020B0400000000000000" pitchFamily="49" charset="-128"/>
              </a:rPr>
              <a:t>サポート</a:t>
            </a:r>
            <a:r>
              <a:rPr kumimoji="1" lang="ja-JP" altLang="en-US" sz="1600" dirty="0">
                <a:solidFill>
                  <a:sysClr val="windowText" lastClr="000000"/>
                </a:solidFill>
                <a:latin typeface="BIZ UDゴシック" panose="020B0400000000000000" pitchFamily="49" charset="-128"/>
                <a:ea typeface="BIZ UDゴシック" panose="020B0400000000000000" pitchFamily="49" charset="-128"/>
              </a:rPr>
              <a:t>します！</a:t>
            </a:r>
            <a:endParaRPr kumimoji="1" lang="en-US" altLang="ja-JP" sz="1600" dirty="0">
              <a:solidFill>
                <a:sysClr val="windowText" lastClr="000000"/>
              </a:solidFill>
              <a:latin typeface="BIZ UDゴシック" panose="020B0400000000000000" pitchFamily="49" charset="-128"/>
              <a:ea typeface="BIZ UDゴシック" panose="020B0400000000000000" pitchFamily="49" charset="-128"/>
            </a:endParaRPr>
          </a:p>
          <a:p>
            <a:pPr algn="ctr"/>
            <a:r>
              <a:rPr kumimoji="1" lang="ja-JP" altLang="en-US" sz="1400" dirty="0">
                <a:solidFill>
                  <a:sysClr val="windowText" lastClr="000000"/>
                </a:solidFill>
                <a:latin typeface="BIZ UDゴシック" panose="020B0400000000000000" pitchFamily="49" charset="-128"/>
                <a:ea typeface="BIZ UDゴシック" panose="020B0400000000000000" pitchFamily="49" charset="-128"/>
              </a:rPr>
              <a:t>（</a:t>
            </a:r>
            <a:r>
              <a:rPr kumimoji="1" lang="en-US" altLang="ja-JP" sz="1400"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400" dirty="0">
                <a:solidFill>
                  <a:sysClr val="windowText" lastClr="000000"/>
                </a:solidFill>
                <a:latin typeface="BIZ UDゴシック" panose="020B0400000000000000" pitchFamily="49" charset="-128"/>
                <a:ea typeface="BIZ UDゴシック" panose="020B0400000000000000" pitchFamily="49" charset="-128"/>
              </a:rPr>
              <a:t>支援機関の支援を受けながら取り組むことが補助の要件です）</a:t>
            </a:r>
            <a:endParaRPr kumimoji="1" lang="en-US" altLang="ja-JP" sz="140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22" name="正方形/長方形 21">
            <a:extLst>
              <a:ext uri="{FF2B5EF4-FFF2-40B4-BE49-F238E27FC236}">
                <a16:creationId xmlns:a16="http://schemas.microsoft.com/office/drawing/2014/main" id="{21BAB77E-41EC-4534-8111-67AD02662A6E}"/>
              </a:ext>
            </a:extLst>
          </p:cNvPr>
          <p:cNvSpPr/>
          <p:nvPr/>
        </p:nvSpPr>
        <p:spPr>
          <a:xfrm>
            <a:off x="3220" y="7094332"/>
            <a:ext cx="6858000" cy="270576"/>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600" dirty="0">
                <a:solidFill>
                  <a:sysClr val="windowText" lastClr="000000"/>
                </a:solidFill>
                <a:latin typeface="BIZ UDゴシック" panose="020B0400000000000000" pitchFamily="49" charset="-128"/>
                <a:ea typeface="BIZ UDゴシック" panose="020B0400000000000000" pitchFamily="49" charset="-128"/>
              </a:rPr>
              <a:t>事業の流れ</a:t>
            </a:r>
            <a:r>
              <a:rPr kumimoji="1" lang="en-US" altLang="ja-JP" sz="1600" dirty="0">
                <a:solidFill>
                  <a:sysClr val="windowText" lastClr="000000"/>
                </a:solidFill>
                <a:latin typeface="BIZ UDゴシック" panose="020B0400000000000000" pitchFamily="49" charset="-128"/>
                <a:ea typeface="BIZ UDゴシック" panose="020B0400000000000000" pitchFamily="49" charset="-128"/>
              </a:rPr>
              <a:t>】</a:t>
            </a:r>
          </a:p>
        </p:txBody>
      </p:sp>
      <p:grpSp>
        <p:nvGrpSpPr>
          <p:cNvPr id="10" name="グループ化 9">
            <a:extLst>
              <a:ext uri="{FF2B5EF4-FFF2-40B4-BE49-F238E27FC236}">
                <a16:creationId xmlns:a16="http://schemas.microsoft.com/office/drawing/2014/main" id="{665E12B4-FD68-4765-AE0D-79AF6934BD65}"/>
              </a:ext>
            </a:extLst>
          </p:cNvPr>
          <p:cNvGrpSpPr/>
          <p:nvPr/>
        </p:nvGrpSpPr>
        <p:grpSpPr>
          <a:xfrm>
            <a:off x="5678152" y="-70629"/>
            <a:ext cx="1207193" cy="1201683"/>
            <a:chOff x="5656330" y="46037"/>
            <a:chExt cx="1207193" cy="1201683"/>
          </a:xfrm>
        </p:grpSpPr>
        <p:grpSp>
          <p:nvGrpSpPr>
            <p:cNvPr id="5" name="グループ化 4">
              <a:extLst>
                <a:ext uri="{FF2B5EF4-FFF2-40B4-BE49-F238E27FC236}">
                  <a16:creationId xmlns:a16="http://schemas.microsoft.com/office/drawing/2014/main" id="{F1458620-74E9-484F-948B-8A84C4F44D7F}"/>
                </a:ext>
              </a:extLst>
            </p:cNvPr>
            <p:cNvGrpSpPr/>
            <p:nvPr/>
          </p:nvGrpSpPr>
          <p:grpSpPr>
            <a:xfrm>
              <a:off x="5656330" y="46037"/>
              <a:ext cx="1201670" cy="1201683"/>
              <a:chOff x="5739457" y="99536"/>
              <a:chExt cx="1118543" cy="1118543"/>
            </a:xfrm>
          </p:grpSpPr>
          <p:pic>
            <p:nvPicPr>
              <p:cNvPr id="1026" name="Picture 2" descr="NEW吹き出し（黄色） | フリーイラスト素材のぴくらいく｜商用利用可能です">
                <a:extLst>
                  <a:ext uri="{FF2B5EF4-FFF2-40B4-BE49-F238E27FC236}">
                    <a16:creationId xmlns:a16="http://schemas.microsoft.com/office/drawing/2014/main" id="{393DDA14-0572-403A-B52E-3B7E36A75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9457" y="99536"/>
                <a:ext cx="1118543" cy="1118543"/>
              </a:xfrm>
              <a:prstGeom prst="rect">
                <a:avLst/>
              </a:prstGeom>
              <a:noFill/>
              <a:extLst>
                <a:ext uri="{909E8E84-426E-40DD-AFC4-6F175D3DCCD1}">
                  <a14:hiddenFill xmlns:a14="http://schemas.microsoft.com/office/drawing/2010/main">
                    <a:solidFill>
                      <a:srgbClr val="FFFFFF"/>
                    </a:solidFill>
                  </a14:hiddenFill>
                </a:ext>
              </a:extLst>
            </p:spPr>
          </p:pic>
          <p:sp>
            <p:nvSpPr>
              <p:cNvPr id="2" name="楕円 1">
                <a:extLst>
                  <a:ext uri="{FF2B5EF4-FFF2-40B4-BE49-F238E27FC236}">
                    <a16:creationId xmlns:a16="http://schemas.microsoft.com/office/drawing/2014/main" id="{F277CDF2-415F-47EA-9DB2-FDE604CF1B3C}"/>
                  </a:ext>
                </a:extLst>
              </p:cNvPr>
              <p:cNvSpPr/>
              <p:nvPr/>
            </p:nvSpPr>
            <p:spPr>
              <a:xfrm rot="3914389">
                <a:off x="5855337" y="222199"/>
                <a:ext cx="906077" cy="88736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8" name="グループ化 7">
              <a:extLst>
                <a:ext uri="{FF2B5EF4-FFF2-40B4-BE49-F238E27FC236}">
                  <a16:creationId xmlns:a16="http://schemas.microsoft.com/office/drawing/2014/main" id="{1BF0E3B9-F6D7-4091-B0CA-48CBE92817B9}"/>
                </a:ext>
              </a:extLst>
            </p:cNvPr>
            <p:cNvGrpSpPr/>
            <p:nvPr/>
          </p:nvGrpSpPr>
          <p:grpSpPr>
            <a:xfrm>
              <a:off x="5786340" y="187348"/>
              <a:ext cx="1077183" cy="800219"/>
              <a:chOff x="5786340" y="187348"/>
              <a:chExt cx="1077183" cy="800219"/>
            </a:xfrm>
          </p:grpSpPr>
          <p:sp>
            <p:nvSpPr>
              <p:cNvPr id="23" name="正方形/長方形 22">
                <a:extLst>
                  <a:ext uri="{FF2B5EF4-FFF2-40B4-BE49-F238E27FC236}">
                    <a16:creationId xmlns:a16="http://schemas.microsoft.com/office/drawing/2014/main" id="{EA0F4317-B5F5-45F5-AF2A-8A5A16763523}"/>
                  </a:ext>
                </a:extLst>
              </p:cNvPr>
              <p:cNvSpPr/>
              <p:nvPr/>
            </p:nvSpPr>
            <p:spPr>
              <a:xfrm>
                <a:off x="5786340" y="187348"/>
                <a:ext cx="1071660" cy="800219"/>
              </a:xfrm>
              <a:prstGeom prst="rect">
                <a:avLst/>
              </a:prstGeom>
            </p:spPr>
            <p:txBody>
              <a:bodyPr wrap="square">
                <a:spAutoFit/>
              </a:bodyPr>
              <a:lstStyle/>
              <a:p>
                <a:r>
                  <a:rPr kumimoji="1" lang="ja-JP" altLang="en-US" sz="10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応募締切日</a:t>
                </a:r>
                <a:endParaRPr kumimoji="1" lang="en-US" altLang="ja-JP" sz="10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r>
                  <a:rPr kumimoji="1"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７</a:t>
                </a:r>
                <a:r>
                  <a:rPr kumimoji="1" lang="en-US" altLang="ja-JP"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p>
              <a:p>
                <a:endParaRPr kumimoji="1" lang="en-US" altLang="ja-JP"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r>
                  <a:rPr kumimoji="1" lang="ja-JP" altLang="en-US" sz="8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相談はお早めに！</a:t>
                </a:r>
                <a:endParaRPr kumimoji="1" lang="en-US" altLang="ja-JP" sz="8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4" name="正方形/長方形 23">
                <a:extLst>
                  <a:ext uri="{FF2B5EF4-FFF2-40B4-BE49-F238E27FC236}">
                    <a16:creationId xmlns:a16="http://schemas.microsoft.com/office/drawing/2014/main" id="{74653672-BE01-4A8C-8A65-00036BE30595}"/>
                  </a:ext>
                </a:extLst>
              </p:cNvPr>
              <p:cNvSpPr/>
              <p:nvPr/>
            </p:nvSpPr>
            <p:spPr>
              <a:xfrm>
                <a:off x="6031879" y="439223"/>
                <a:ext cx="831644" cy="338554"/>
              </a:xfrm>
              <a:prstGeom prst="rect">
                <a:avLst/>
              </a:prstGeom>
            </p:spPr>
            <p:txBody>
              <a:bodyPr wrap="square">
                <a:spAutoFit/>
              </a:bodyPr>
              <a:lstStyle/>
              <a:p>
                <a:r>
                  <a:rPr kumimoji="1" lang="ja-JP" altLang="en-US" sz="1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〇〇</a:t>
                </a:r>
                <a:r>
                  <a:rPr kumimoji="1" lang="en-US" altLang="ja-JP" sz="8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8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en-US" altLang="ja-JP" sz="8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grpSp>
      <p:sp>
        <p:nvSpPr>
          <p:cNvPr id="26" name="正方形/長方形 25">
            <a:extLst>
              <a:ext uri="{FF2B5EF4-FFF2-40B4-BE49-F238E27FC236}">
                <a16:creationId xmlns:a16="http://schemas.microsoft.com/office/drawing/2014/main" id="{1FB7FCA9-1088-40F6-A6A8-CDAA35E19097}"/>
              </a:ext>
            </a:extLst>
          </p:cNvPr>
          <p:cNvSpPr/>
          <p:nvPr/>
        </p:nvSpPr>
        <p:spPr>
          <a:xfrm>
            <a:off x="811156" y="1981515"/>
            <a:ext cx="5470593" cy="1154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400" b="1" dirty="0">
                <a:solidFill>
                  <a:sysClr val="windowText" lastClr="000000"/>
                </a:solidFill>
                <a:latin typeface="BIZ UDゴシック" panose="020B0400000000000000" pitchFamily="49" charset="-128"/>
                <a:ea typeface="BIZ UDゴシック" panose="020B0400000000000000" pitchFamily="49" charset="-128"/>
              </a:rPr>
              <a:t>受付期間</a:t>
            </a:r>
            <a:r>
              <a:rPr kumimoji="1" lang="en-US" altLang="ja-JP" sz="1400" b="1"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400" b="1" dirty="0">
                <a:solidFill>
                  <a:sysClr val="windowText" lastClr="000000"/>
                </a:solidFill>
                <a:latin typeface="BIZ UDゴシック" panose="020B0400000000000000" pitchFamily="49" charset="-128"/>
                <a:ea typeface="BIZ UDゴシック" panose="020B0400000000000000" pitchFamily="49" charset="-128"/>
              </a:rPr>
              <a:t>第１回：令和２年６月２９日</a:t>
            </a:r>
            <a:r>
              <a:rPr kumimoji="1" lang="en-US" altLang="ja-JP" sz="1400" b="1"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400" b="1" dirty="0">
                <a:solidFill>
                  <a:sysClr val="windowText" lastClr="000000"/>
                </a:solidFill>
                <a:latin typeface="BIZ UDゴシック" panose="020B0400000000000000" pitchFamily="49" charset="-128"/>
                <a:ea typeface="BIZ UDゴシック" panose="020B0400000000000000" pitchFamily="49" charset="-128"/>
              </a:rPr>
              <a:t>月</a:t>
            </a:r>
            <a:r>
              <a:rPr kumimoji="1" lang="en-US" altLang="ja-JP" sz="1400" b="1"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400" b="1" dirty="0">
                <a:solidFill>
                  <a:sysClr val="windowText" lastClr="000000"/>
                </a:solidFill>
                <a:latin typeface="BIZ UDゴシック" panose="020B0400000000000000" pitchFamily="49" charset="-128"/>
                <a:ea typeface="BIZ UDゴシック" panose="020B0400000000000000" pitchFamily="49" charset="-128"/>
              </a:rPr>
              <a:t>～７月〇〇日</a:t>
            </a:r>
            <a:r>
              <a:rPr kumimoji="1" lang="en-US" altLang="ja-JP" sz="1400" b="1"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400" b="1" dirty="0">
                <a:solidFill>
                  <a:sysClr val="windowText" lastClr="000000"/>
                </a:solidFill>
                <a:latin typeface="BIZ UDゴシック" panose="020B0400000000000000" pitchFamily="49" charset="-128"/>
                <a:ea typeface="BIZ UDゴシック" panose="020B0400000000000000" pitchFamily="49" charset="-128"/>
              </a:rPr>
              <a:t>●</a:t>
            </a:r>
            <a:r>
              <a:rPr kumimoji="1" lang="en-US" altLang="ja-JP" sz="1400" b="1" dirty="0">
                <a:solidFill>
                  <a:sysClr val="windowText" lastClr="000000"/>
                </a:solidFill>
                <a:latin typeface="BIZ UDゴシック" panose="020B0400000000000000" pitchFamily="49" charset="-128"/>
                <a:ea typeface="BIZ UDゴシック" panose="020B0400000000000000" pitchFamily="49" charset="-128"/>
              </a:rPr>
              <a:t>)</a:t>
            </a:r>
          </a:p>
          <a:p>
            <a:r>
              <a:rPr kumimoji="1" lang="ja-JP" altLang="en-US" sz="1400" b="1" dirty="0">
                <a:solidFill>
                  <a:sysClr val="windowText" lastClr="000000"/>
                </a:solidFill>
                <a:latin typeface="BIZ UDゴシック" panose="020B0400000000000000" pitchFamily="49" charset="-128"/>
                <a:ea typeface="BIZ UDゴシック" panose="020B0400000000000000" pitchFamily="49" charset="-128"/>
              </a:rPr>
              <a:t>　　　　　　</a:t>
            </a:r>
            <a:endParaRPr kumimoji="1" lang="en-US" altLang="ja-JP" sz="1000" b="1" dirty="0">
              <a:solidFill>
                <a:sysClr val="windowText" lastClr="000000"/>
              </a:solidFill>
              <a:latin typeface="BIZ UDゴシック" panose="020B0400000000000000" pitchFamily="49" charset="-128"/>
              <a:ea typeface="BIZ UDゴシック" panose="020B0400000000000000" pitchFamily="49" charset="-128"/>
            </a:endParaRPr>
          </a:p>
          <a:p>
            <a:r>
              <a:rPr kumimoji="1" lang="en-US" altLang="ja-JP" sz="1400" b="1"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400" b="1" dirty="0">
                <a:solidFill>
                  <a:sysClr val="windowText" lastClr="000000"/>
                </a:solidFill>
                <a:latin typeface="BIZ UDゴシック" panose="020B0400000000000000" pitchFamily="49" charset="-128"/>
                <a:ea typeface="BIZ UDゴシック" panose="020B0400000000000000" pitchFamily="49" charset="-128"/>
              </a:rPr>
              <a:t>実施期間</a:t>
            </a:r>
            <a:r>
              <a:rPr kumimoji="1" lang="en-US" altLang="ja-JP" sz="1400" b="1"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400" b="1" dirty="0">
                <a:solidFill>
                  <a:sysClr val="windowText" lastClr="000000"/>
                </a:solidFill>
                <a:latin typeface="BIZ UDゴシック" panose="020B0400000000000000" pitchFamily="49" charset="-128"/>
                <a:ea typeface="BIZ UDゴシック" panose="020B0400000000000000" pitchFamily="49" charset="-128"/>
              </a:rPr>
              <a:t>５月１４日</a:t>
            </a:r>
            <a:r>
              <a:rPr kumimoji="1" lang="en-US" altLang="ja-JP" sz="1400" b="1"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400" b="1" dirty="0">
                <a:solidFill>
                  <a:sysClr val="windowText" lastClr="000000"/>
                </a:solidFill>
                <a:latin typeface="BIZ UDゴシック" panose="020B0400000000000000" pitchFamily="49" charset="-128"/>
                <a:ea typeface="BIZ UDゴシック" panose="020B0400000000000000" pitchFamily="49" charset="-128"/>
              </a:rPr>
              <a:t>木</a:t>
            </a:r>
            <a:r>
              <a:rPr kumimoji="1" lang="en-US" altLang="ja-JP" sz="1400" b="1"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400" b="1" dirty="0">
                <a:solidFill>
                  <a:sysClr val="windowText" lastClr="000000"/>
                </a:solidFill>
                <a:latin typeface="BIZ UDゴシック" panose="020B0400000000000000" pitchFamily="49" charset="-128"/>
                <a:ea typeface="BIZ UDゴシック" panose="020B0400000000000000" pitchFamily="49" charset="-128"/>
              </a:rPr>
              <a:t>～令和２年１２月３１日</a:t>
            </a:r>
            <a:r>
              <a:rPr kumimoji="1" lang="en-US" altLang="ja-JP" sz="1400" b="1"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400" b="1" dirty="0">
                <a:solidFill>
                  <a:sysClr val="windowText" lastClr="000000"/>
                </a:solidFill>
                <a:latin typeface="BIZ UDゴシック" panose="020B0400000000000000" pitchFamily="49" charset="-128"/>
                <a:ea typeface="BIZ UDゴシック" panose="020B0400000000000000" pitchFamily="49" charset="-128"/>
              </a:rPr>
              <a:t>木</a:t>
            </a:r>
            <a:r>
              <a:rPr kumimoji="1" lang="en-US" altLang="ja-JP" sz="1400" b="1" dirty="0">
                <a:solidFill>
                  <a:sysClr val="windowText" lastClr="000000"/>
                </a:solidFill>
                <a:latin typeface="BIZ UDゴシック" panose="020B0400000000000000" pitchFamily="49" charset="-128"/>
                <a:ea typeface="BIZ UDゴシック" panose="020B0400000000000000" pitchFamily="49" charset="-128"/>
              </a:rPr>
              <a:t>)</a:t>
            </a:r>
          </a:p>
          <a:p>
            <a:pPr algn="r"/>
            <a:r>
              <a:rPr kumimoji="1" lang="en-US" altLang="ja-JP" sz="1200" b="1"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200" b="1" dirty="0">
                <a:solidFill>
                  <a:sysClr val="windowText" lastClr="000000"/>
                </a:solidFill>
                <a:latin typeface="BIZ UDゴシック" panose="020B0400000000000000" pitchFamily="49" charset="-128"/>
                <a:ea typeface="BIZ UDゴシック" panose="020B0400000000000000" pitchFamily="49" charset="-128"/>
              </a:rPr>
              <a:t>実施期間中に支出した経費が補助対象です。</a:t>
            </a:r>
            <a:endParaRPr kumimoji="1" lang="en-US" altLang="ja-JP" sz="1200" b="1" dirty="0">
              <a:solidFill>
                <a:sysClr val="windowText" lastClr="000000"/>
              </a:solidFill>
              <a:latin typeface="BIZ UDゴシック" panose="020B0400000000000000" pitchFamily="49" charset="-128"/>
              <a:ea typeface="BIZ UDゴシック" panose="020B0400000000000000" pitchFamily="49" charset="-128"/>
            </a:endParaRPr>
          </a:p>
        </p:txBody>
      </p:sp>
      <p:pic>
        <p:nvPicPr>
          <p:cNvPr id="20" name="Picture 2" descr="トラクターに乗る農家のおじさんのイラスト">
            <a:extLst>
              <a:ext uri="{FF2B5EF4-FFF2-40B4-BE49-F238E27FC236}">
                <a16:creationId xmlns:a16="http://schemas.microsoft.com/office/drawing/2014/main" id="{7126BD6D-1EEE-48DF-8AC9-6382FE9EC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00516"/>
            <a:ext cx="934498" cy="703988"/>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グループ化 24">
            <a:extLst>
              <a:ext uri="{FF2B5EF4-FFF2-40B4-BE49-F238E27FC236}">
                <a16:creationId xmlns:a16="http://schemas.microsoft.com/office/drawing/2014/main" id="{6E302C30-595B-45A1-ACAD-FA4236572BFF}"/>
              </a:ext>
            </a:extLst>
          </p:cNvPr>
          <p:cNvGrpSpPr/>
          <p:nvPr/>
        </p:nvGrpSpPr>
        <p:grpSpPr>
          <a:xfrm>
            <a:off x="14631" y="3759073"/>
            <a:ext cx="6900519" cy="3288262"/>
            <a:chOff x="33681" y="3776701"/>
            <a:chExt cx="6900519" cy="3288262"/>
          </a:xfrm>
        </p:grpSpPr>
        <p:grpSp>
          <p:nvGrpSpPr>
            <p:cNvPr id="11" name="グループ化 10">
              <a:extLst>
                <a:ext uri="{FF2B5EF4-FFF2-40B4-BE49-F238E27FC236}">
                  <a16:creationId xmlns:a16="http://schemas.microsoft.com/office/drawing/2014/main" id="{59556A6F-1A47-417B-8579-8606B71A0191}"/>
                </a:ext>
              </a:extLst>
            </p:cNvPr>
            <p:cNvGrpSpPr/>
            <p:nvPr/>
          </p:nvGrpSpPr>
          <p:grpSpPr>
            <a:xfrm>
              <a:off x="33682" y="4329926"/>
              <a:ext cx="6900518" cy="2735037"/>
              <a:chOff x="28575" y="2228849"/>
              <a:chExt cx="6900518" cy="2048896"/>
            </a:xfrm>
          </p:grpSpPr>
          <p:sp>
            <p:nvSpPr>
              <p:cNvPr id="7" name="正方形/長方形 6">
                <a:extLst>
                  <a:ext uri="{FF2B5EF4-FFF2-40B4-BE49-F238E27FC236}">
                    <a16:creationId xmlns:a16="http://schemas.microsoft.com/office/drawing/2014/main" id="{F32880E2-A49B-4EC9-9634-641FDBB0666B}"/>
                  </a:ext>
                </a:extLst>
              </p:cNvPr>
              <p:cNvSpPr/>
              <p:nvPr/>
            </p:nvSpPr>
            <p:spPr>
              <a:xfrm>
                <a:off x="28575" y="2228849"/>
                <a:ext cx="1828801" cy="204787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補助上限</a:t>
                </a:r>
                <a:endParaRPr kumimoji="1" lang="en-US" altLang="ja-JP" b="1" dirty="0">
                  <a:solidFill>
                    <a:schemeClr val="tx1"/>
                  </a:solidFill>
                </a:endParaRPr>
              </a:p>
              <a:p>
                <a:endParaRPr kumimoji="1" lang="en-US" altLang="ja-JP" sz="700" dirty="0">
                  <a:solidFill>
                    <a:schemeClr val="tx1"/>
                  </a:solidFill>
                </a:endParaRPr>
              </a:p>
              <a:p>
                <a:pPr algn="ctr"/>
                <a:r>
                  <a:rPr kumimoji="1" lang="ja-JP" altLang="en-US" sz="4000" b="1" dirty="0">
                    <a:solidFill>
                      <a:schemeClr val="tx1"/>
                    </a:solidFill>
                    <a:latin typeface="HGPｺﾞｼｯｸE" panose="020B0900000000000000" pitchFamily="50" charset="-128"/>
                    <a:ea typeface="HGPｺﾞｼｯｸE" panose="020B0900000000000000" pitchFamily="50" charset="-128"/>
                  </a:rPr>
                  <a:t>１５０</a:t>
                </a:r>
                <a:r>
                  <a:rPr kumimoji="1" lang="ja-JP" altLang="en-US" sz="2400" b="1" dirty="0">
                    <a:solidFill>
                      <a:schemeClr val="tx1"/>
                    </a:solidFill>
                    <a:latin typeface="BIZ UDゴシック" panose="020B0400000000000000" pitchFamily="49" charset="-128"/>
                    <a:ea typeface="BIZ UDゴシック" panose="020B0400000000000000" pitchFamily="49" charset="-128"/>
                  </a:rPr>
                  <a:t>万円</a:t>
                </a:r>
                <a:endParaRPr kumimoji="1" lang="en-US" altLang="ja-JP" sz="2400" b="1" dirty="0">
                  <a:solidFill>
                    <a:schemeClr val="tx1"/>
                  </a:solidFill>
                  <a:latin typeface="BIZ UDゴシック" panose="020B0400000000000000" pitchFamily="49" charset="-128"/>
                  <a:ea typeface="BIZ UDゴシック" panose="020B0400000000000000" pitchFamily="49" charset="-128"/>
                </a:endParaRPr>
              </a:p>
              <a:p>
                <a:pPr algn="ct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1200" b="1" dirty="0">
                    <a:solidFill>
                      <a:schemeClr val="tx1"/>
                    </a:solidFill>
                    <a:latin typeface="BIZ UDゴシック" panose="020B0400000000000000" pitchFamily="49" charset="-128"/>
                    <a:ea typeface="BIZ UDゴシック" panose="020B0400000000000000" pitchFamily="49" charset="-128"/>
                  </a:rPr>
                  <a:t>（１）と（２）の合計</a:t>
                </a: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a:p>
                <a:pPr algn="ctr"/>
                <a:endParaRPr kumimoji="1" lang="en-US" altLang="ja-JP" sz="1200" b="1" dirty="0">
                  <a:solidFill>
                    <a:schemeClr val="tx1"/>
                  </a:solidFill>
                  <a:latin typeface="BIZ UDゴシック" panose="020B0400000000000000" pitchFamily="49" charset="-128"/>
                  <a:ea typeface="BIZ UDゴシック" panose="020B0400000000000000" pitchFamily="49" charset="-128"/>
                </a:endParaRPr>
              </a:p>
              <a:p>
                <a:pPr algn="ctr"/>
                <a:endParaRPr kumimoji="1" lang="ja-JP" altLang="en-US" sz="1200" b="1" dirty="0">
                  <a:solidFill>
                    <a:schemeClr val="tx1"/>
                  </a:solidFill>
                  <a:latin typeface="BIZ UDゴシック" panose="020B0400000000000000" pitchFamily="49" charset="-128"/>
                  <a:ea typeface="BIZ UDゴシック" panose="020B0400000000000000" pitchFamily="49" charset="-128"/>
                </a:endParaRPr>
              </a:p>
            </p:txBody>
          </p:sp>
          <p:sp>
            <p:nvSpPr>
              <p:cNvPr id="13" name="正方形/長方形 12">
                <a:extLst>
                  <a:ext uri="{FF2B5EF4-FFF2-40B4-BE49-F238E27FC236}">
                    <a16:creationId xmlns:a16="http://schemas.microsoft.com/office/drawing/2014/main" id="{67D377A6-8878-4041-9812-AB9DB98FB453}"/>
                  </a:ext>
                </a:extLst>
              </p:cNvPr>
              <p:cNvSpPr/>
              <p:nvPr/>
            </p:nvSpPr>
            <p:spPr>
              <a:xfrm>
                <a:off x="1835423" y="2229869"/>
                <a:ext cx="5093670" cy="2047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ysClr val="windowText" lastClr="000000"/>
                    </a:solidFill>
                    <a:latin typeface="BIZ UDゴシック" panose="020B0400000000000000" pitchFamily="49" charset="-128"/>
                    <a:ea typeface="BIZ UDゴシック" panose="020B0400000000000000" pitchFamily="49" charset="-128"/>
                  </a:rPr>
                  <a:t>補助率：３／４　上限：１００万円</a:t>
                </a:r>
                <a:endParaRPr kumimoji="1" lang="en-US" altLang="ja-JP" sz="1600" b="1" dirty="0">
                  <a:solidFill>
                    <a:sysClr val="windowText" lastClr="000000"/>
                  </a:solidFill>
                  <a:latin typeface="BIZ UDゴシック" panose="020B0400000000000000" pitchFamily="49" charset="-128"/>
                  <a:ea typeface="BIZ UDゴシック" panose="020B0400000000000000" pitchFamily="49" charset="-128"/>
                </a:endParaRPr>
              </a:p>
              <a:p>
                <a:r>
                  <a:rPr kumimoji="1" lang="ja-JP" altLang="en-US" sz="1400" dirty="0">
                    <a:solidFill>
                      <a:sysClr val="windowText" lastClr="000000"/>
                    </a:solidFill>
                    <a:latin typeface="BIZ UDゴシック" panose="020B0400000000000000" pitchFamily="49" charset="-128"/>
                    <a:ea typeface="BIZ UDゴシック" panose="020B0400000000000000" pitchFamily="49" charset="-128"/>
                  </a:rPr>
                  <a:t>（１）経営計画に基づいて実施する経営維持の取組</a:t>
                </a:r>
                <a:endParaRPr kumimoji="1" lang="en-US" altLang="ja-JP" sz="1400" dirty="0">
                  <a:solidFill>
                    <a:sysClr val="windowText" lastClr="000000"/>
                  </a:solidFill>
                  <a:latin typeface="BIZ UDゴシック" panose="020B0400000000000000" pitchFamily="49" charset="-128"/>
                  <a:ea typeface="BIZ UDゴシック" panose="020B0400000000000000" pitchFamily="49" charset="-128"/>
                </a:endParaRPr>
              </a:p>
              <a:p>
                <a:r>
                  <a:rPr kumimoji="1" lang="ja-JP" altLang="en-US" sz="1400" dirty="0">
                    <a:solidFill>
                      <a:sysClr val="windowText" lastClr="000000"/>
                    </a:solidFill>
                    <a:latin typeface="BIZ UDゴシック" panose="020B0400000000000000" pitchFamily="49" charset="-128"/>
                    <a:ea typeface="BIZ UDゴシック" panose="020B0400000000000000" pitchFamily="49" charset="-128"/>
                  </a:rPr>
                  <a:t>　</a:t>
                </a:r>
                <a:r>
                  <a:rPr kumimoji="1" lang="ja-JP" altLang="en-US" sz="1200" dirty="0">
                    <a:solidFill>
                      <a:sysClr val="windowText" lastClr="000000"/>
                    </a:solidFill>
                    <a:latin typeface="BIZ UDゴシック" panose="020B0400000000000000" pitchFamily="49" charset="-128"/>
                    <a:ea typeface="BIZ UDゴシック" panose="020B0400000000000000" pitchFamily="49" charset="-128"/>
                  </a:rPr>
                  <a:t>①国内外の販路の回復・開拓、②事業の継続・回復のための生産・</a:t>
                </a:r>
                <a:endParaRPr kumimoji="1" lang="en-US" altLang="ja-JP" sz="1200" dirty="0">
                  <a:solidFill>
                    <a:sysClr val="windowText" lastClr="000000"/>
                  </a:solidFill>
                  <a:latin typeface="BIZ UDゴシック" panose="020B0400000000000000" pitchFamily="49" charset="-128"/>
                  <a:ea typeface="BIZ UDゴシック" panose="020B0400000000000000" pitchFamily="49" charset="-128"/>
                </a:endParaRPr>
              </a:p>
              <a:p>
                <a:r>
                  <a:rPr kumimoji="1" lang="ja-JP" altLang="en-US" sz="1200" dirty="0">
                    <a:solidFill>
                      <a:sysClr val="windowText" lastClr="000000"/>
                    </a:solidFill>
                    <a:latin typeface="BIZ UDゴシック" panose="020B0400000000000000" pitchFamily="49" charset="-128"/>
                    <a:ea typeface="BIZ UDゴシック" panose="020B0400000000000000" pitchFamily="49" charset="-128"/>
                  </a:rPr>
                  <a:t>　　販売方式の確立・転換、③円滑な合意形成の促進　など</a:t>
                </a:r>
                <a:endParaRPr kumimoji="1" lang="en-US" altLang="ja-JP" sz="1200" dirty="0">
                  <a:solidFill>
                    <a:sysClr val="windowText" lastClr="000000"/>
                  </a:solidFill>
                  <a:latin typeface="BIZ UDゴシック" panose="020B0400000000000000" pitchFamily="49" charset="-128"/>
                  <a:ea typeface="BIZ UDゴシック" panose="020B0400000000000000" pitchFamily="49" charset="-128"/>
                </a:endParaRPr>
              </a:p>
              <a:p>
                <a:r>
                  <a:rPr kumimoji="1" lang="ja-JP" altLang="en-US" sz="1400" dirty="0">
                    <a:solidFill>
                      <a:sysClr val="windowText" lastClr="000000"/>
                    </a:solidFill>
                    <a:latin typeface="BIZ UDゴシック" panose="020B0400000000000000" pitchFamily="49" charset="-128"/>
                    <a:ea typeface="BIZ UDゴシック" panose="020B0400000000000000" pitchFamily="49" charset="-128"/>
                  </a:rPr>
                  <a:t>　</a:t>
                </a:r>
                <a:r>
                  <a:rPr kumimoji="1" lang="en-US" altLang="ja-JP" sz="1050"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補助対象経費の１／６以上は、「接触機会を減らす生産・販売への転換」や</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　　「感染時の業務継続体制の構築」</a:t>
                </a:r>
                <a:r>
                  <a:rPr kumimoji="1" lang="en-US" altLang="ja-JP" sz="1050"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詳細は裏面</a:t>
                </a:r>
                <a:endParaRPr kumimoji="1" lang="en-US" altLang="ja-JP" sz="1400" dirty="0">
                  <a:solidFill>
                    <a:sysClr val="windowText" lastClr="000000"/>
                  </a:solidFill>
                  <a:latin typeface="BIZ UDゴシック" panose="020B0400000000000000" pitchFamily="49" charset="-128"/>
                  <a:ea typeface="BIZ UDゴシック" panose="020B0400000000000000" pitchFamily="49" charset="-128"/>
                </a:endParaRPr>
              </a:p>
              <a:p>
                <a:r>
                  <a:rPr kumimoji="1" lang="ja-JP" altLang="en-US" sz="1600" b="1" dirty="0">
                    <a:solidFill>
                      <a:sysClr val="windowText" lastClr="000000"/>
                    </a:solidFill>
                    <a:latin typeface="BIZ UDゴシック" panose="020B0400000000000000" pitchFamily="49" charset="-128"/>
                    <a:ea typeface="BIZ UDゴシック" panose="020B0400000000000000" pitchFamily="49" charset="-128"/>
                  </a:rPr>
                  <a:t>補助率：定額　上限：５０万円</a:t>
                </a:r>
                <a:endParaRPr kumimoji="1" lang="en-US" altLang="ja-JP" sz="1600" b="1" dirty="0">
                  <a:solidFill>
                    <a:sysClr val="windowText" lastClr="000000"/>
                  </a:solidFill>
                  <a:latin typeface="BIZ UDゴシック" panose="020B0400000000000000" pitchFamily="49" charset="-128"/>
                  <a:ea typeface="BIZ UDゴシック" panose="020B0400000000000000" pitchFamily="49" charset="-128"/>
                </a:endParaRPr>
              </a:p>
              <a:p>
                <a:r>
                  <a:rPr kumimoji="1" lang="ja-JP" altLang="en-US" sz="1400" dirty="0">
                    <a:solidFill>
                      <a:sysClr val="windowText" lastClr="000000"/>
                    </a:solidFill>
                    <a:latin typeface="BIZ UDゴシック" panose="020B0400000000000000" pitchFamily="49" charset="-128"/>
                    <a:ea typeface="BIZ UDゴシック" panose="020B0400000000000000" pitchFamily="49" charset="-128"/>
                  </a:rPr>
                  <a:t>（２）</a:t>
                </a:r>
                <a:r>
                  <a:rPr kumimoji="1" lang="en-US" altLang="ja-JP" sz="1400"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400" dirty="0">
                    <a:solidFill>
                      <a:sysClr val="windowText" lastClr="000000"/>
                    </a:solidFill>
                    <a:latin typeface="BIZ UDゴシック" panose="020B0400000000000000" pitchFamily="49" charset="-128"/>
                    <a:ea typeface="BIZ UDゴシック" panose="020B0400000000000000" pitchFamily="49" charset="-128"/>
                  </a:rPr>
                  <a:t>１</a:t>
                </a:r>
                <a:r>
                  <a:rPr kumimoji="1" lang="en-US" altLang="ja-JP" sz="1400"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400" dirty="0">
                    <a:solidFill>
                      <a:sysClr val="windowText" lastClr="000000"/>
                    </a:solidFill>
                    <a:latin typeface="BIZ UDゴシック" panose="020B0400000000000000" pitchFamily="49" charset="-128"/>
                    <a:ea typeface="BIZ UDゴシック" panose="020B0400000000000000" pitchFamily="49" charset="-128"/>
                  </a:rPr>
                  <a:t>と併せて行う、事業継続に関するガイドライン等　</a:t>
                </a:r>
                <a:endParaRPr kumimoji="1" lang="en-US" altLang="ja-JP" sz="1400" dirty="0">
                  <a:solidFill>
                    <a:sysClr val="windowText" lastClr="000000"/>
                  </a:solidFill>
                  <a:latin typeface="BIZ UDゴシック" panose="020B0400000000000000" pitchFamily="49" charset="-128"/>
                  <a:ea typeface="BIZ UDゴシック" panose="020B0400000000000000" pitchFamily="49" charset="-128"/>
                </a:endParaRPr>
              </a:p>
              <a:p>
                <a:r>
                  <a:rPr kumimoji="1" lang="ja-JP" altLang="en-US" sz="1400" dirty="0">
                    <a:solidFill>
                      <a:sysClr val="windowText" lastClr="000000"/>
                    </a:solidFill>
                    <a:latin typeface="BIZ UDゴシック" panose="020B0400000000000000" pitchFamily="49" charset="-128"/>
                    <a:ea typeface="BIZ UDゴシック" panose="020B0400000000000000" pitchFamily="49" charset="-128"/>
                  </a:rPr>
                  <a:t>　　に基づく取組</a:t>
                </a:r>
                <a:endParaRPr kumimoji="1" lang="en-US" altLang="ja-JP" sz="1400" dirty="0">
                  <a:solidFill>
                    <a:sysClr val="windowText" lastClr="000000"/>
                  </a:solidFill>
                  <a:latin typeface="BIZ UDゴシック" panose="020B0400000000000000" pitchFamily="49" charset="-128"/>
                  <a:ea typeface="BIZ UDゴシック" panose="020B0400000000000000" pitchFamily="49" charset="-128"/>
                </a:endParaRPr>
              </a:p>
              <a:p>
                <a:r>
                  <a:rPr kumimoji="1" lang="ja-JP" altLang="en-US" sz="1100" dirty="0">
                    <a:solidFill>
                      <a:sysClr val="windowText" lastClr="000000"/>
                    </a:solidFill>
                    <a:latin typeface="BIZ UDゴシック" panose="020B0400000000000000" pitchFamily="49" charset="-128"/>
                    <a:ea typeface="BIZ UDゴシック" panose="020B0400000000000000" pitchFamily="49" charset="-128"/>
                  </a:rPr>
                  <a:t>　 ・作業所、事務所、施設設備等の消毒の実施に必要な経費など</a:t>
                </a:r>
                <a:endParaRPr kumimoji="1" lang="en-US" altLang="ja-JP" sz="110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600" dirty="0">
                  <a:solidFill>
                    <a:sysClr val="windowText" lastClr="000000"/>
                  </a:solidFill>
                  <a:latin typeface="BIZ UDゴシック" panose="020B0400000000000000" pitchFamily="49" charset="-128"/>
                  <a:ea typeface="BIZ UDゴシック" panose="020B0400000000000000" pitchFamily="49" charset="-128"/>
                </a:endParaRPr>
              </a:p>
              <a:p>
                <a:r>
                  <a:rPr kumimoji="1" lang="en-US" altLang="ja-JP" sz="1200"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200" dirty="0">
                    <a:solidFill>
                      <a:sysClr val="windowText" lastClr="000000"/>
                    </a:solidFill>
                    <a:latin typeface="BIZ UDゴシック" panose="020B0400000000000000" pitchFamily="49" charset="-128"/>
                    <a:ea typeface="BIZ UDゴシック" panose="020B0400000000000000" pitchFamily="49" charset="-128"/>
                  </a:rPr>
                  <a:t>生産部会や集落営農組織などで共同申請も可能</a:t>
                </a:r>
                <a:endParaRPr kumimoji="1" lang="en-US" altLang="ja-JP" sz="1200" dirty="0">
                  <a:solidFill>
                    <a:sysClr val="windowText" lastClr="000000"/>
                  </a:solidFill>
                  <a:latin typeface="BIZ UDゴシック" panose="020B0400000000000000" pitchFamily="49" charset="-128"/>
                  <a:ea typeface="BIZ UDゴシック" panose="020B0400000000000000" pitchFamily="49" charset="-128"/>
                </a:endParaRPr>
              </a:p>
              <a:p>
                <a:pPr algn="r"/>
                <a:r>
                  <a:rPr kumimoji="1" lang="ja-JP" altLang="en-US" sz="1100" dirty="0">
                    <a:solidFill>
                      <a:sysClr val="windowText" lastClr="000000"/>
                    </a:solidFill>
                    <a:latin typeface="BIZ UDゴシック" panose="020B0400000000000000" pitchFamily="49" charset="-128"/>
                    <a:ea typeface="BIZ UDゴシック" panose="020B0400000000000000" pitchFamily="49" charset="-128"/>
                  </a:rPr>
                  <a:t>（１５０万円</a:t>
                </a:r>
                <a:r>
                  <a:rPr kumimoji="1" lang="en-US" altLang="ja-JP" sz="1100"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100" dirty="0">
                    <a:solidFill>
                      <a:sysClr val="windowText" lastClr="000000"/>
                    </a:solidFill>
                    <a:latin typeface="BIZ UDゴシック" panose="020B0400000000000000" pitchFamily="49" charset="-128"/>
                    <a:ea typeface="BIZ UDゴシック" panose="020B0400000000000000" pitchFamily="49" charset="-128"/>
                  </a:rPr>
                  <a:t>参画する農業者の数、上限１</a:t>
                </a:r>
                <a:r>
                  <a:rPr kumimoji="1" lang="en-US" altLang="ja-JP" sz="1100"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100" dirty="0">
                    <a:solidFill>
                      <a:sysClr val="windowText" lastClr="000000"/>
                    </a:solidFill>
                    <a:latin typeface="BIZ UDゴシック" panose="020B0400000000000000" pitchFamily="49" charset="-128"/>
                    <a:ea typeface="BIZ UDゴシック" panose="020B0400000000000000" pitchFamily="49" charset="-128"/>
                  </a:rPr>
                  <a:t>５００万円）</a:t>
                </a:r>
              </a:p>
            </p:txBody>
          </p:sp>
        </p:grpSp>
        <p:grpSp>
          <p:nvGrpSpPr>
            <p:cNvPr id="21" name="グループ化 20">
              <a:extLst>
                <a:ext uri="{FF2B5EF4-FFF2-40B4-BE49-F238E27FC236}">
                  <a16:creationId xmlns:a16="http://schemas.microsoft.com/office/drawing/2014/main" id="{E093E9FA-524A-477B-B5A0-97DB9C96BE18}"/>
                </a:ext>
              </a:extLst>
            </p:cNvPr>
            <p:cNvGrpSpPr/>
            <p:nvPr/>
          </p:nvGrpSpPr>
          <p:grpSpPr>
            <a:xfrm>
              <a:off x="33681" y="3776701"/>
              <a:ext cx="6789155" cy="562943"/>
              <a:chOff x="33681" y="3749405"/>
              <a:chExt cx="6789155" cy="562943"/>
            </a:xfrm>
          </p:grpSpPr>
          <p:sp>
            <p:nvSpPr>
              <p:cNvPr id="28" name="正方形/長方形 27">
                <a:extLst>
                  <a:ext uri="{FF2B5EF4-FFF2-40B4-BE49-F238E27FC236}">
                    <a16:creationId xmlns:a16="http://schemas.microsoft.com/office/drawing/2014/main" id="{2EA2E571-ADAF-40BE-811D-EF0624F2A5F4}"/>
                  </a:ext>
                </a:extLst>
              </p:cNvPr>
              <p:cNvSpPr/>
              <p:nvPr/>
            </p:nvSpPr>
            <p:spPr>
              <a:xfrm>
                <a:off x="33681" y="3764197"/>
                <a:ext cx="1828801" cy="48394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BIZ UDPゴシック" panose="020B0400000000000000" pitchFamily="50" charset="-128"/>
                    <a:ea typeface="BIZ UDPゴシック" panose="020B0400000000000000" pitchFamily="50" charset="-128"/>
                  </a:rPr>
                  <a:t>対象者</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6778E90E-5D8B-47A9-BE26-89F99AAC2AB1}"/>
                  </a:ext>
                </a:extLst>
              </p:cNvPr>
              <p:cNvSpPr/>
              <p:nvPr/>
            </p:nvSpPr>
            <p:spPr>
              <a:xfrm>
                <a:off x="1862482" y="3749405"/>
                <a:ext cx="4960354" cy="562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ysClr val="windowText" lastClr="000000"/>
                    </a:solidFill>
                    <a:latin typeface="BIZ UDゴシック" panose="020B0400000000000000" pitchFamily="49" charset="-128"/>
                    <a:ea typeface="BIZ UDゴシック" panose="020B0400000000000000" pitchFamily="49" charset="-128"/>
                  </a:rPr>
                  <a:t>農業を営む個人または法人</a:t>
                </a:r>
                <a:r>
                  <a:rPr kumimoji="1" lang="ja-JP" altLang="en-US" sz="1200" dirty="0">
                    <a:solidFill>
                      <a:sysClr val="windowText" lastClr="000000"/>
                    </a:solidFill>
                    <a:latin typeface="BIZ UDゴシック" panose="020B0400000000000000" pitchFamily="49" charset="-128"/>
                    <a:ea typeface="BIZ UDゴシック" panose="020B0400000000000000" pitchFamily="49" charset="-128"/>
                  </a:rPr>
                  <a:t>（農事組合法人、株式会社等）</a:t>
                </a:r>
                <a:endParaRPr kumimoji="1" lang="en-US" altLang="ja-JP" sz="1200" dirty="0">
                  <a:solidFill>
                    <a:sysClr val="windowText" lastClr="000000"/>
                  </a:solidFill>
                  <a:latin typeface="BIZ UDゴシック" panose="020B0400000000000000" pitchFamily="49" charset="-128"/>
                  <a:ea typeface="BIZ UDゴシック" panose="020B0400000000000000" pitchFamily="49" charset="-128"/>
                </a:endParaRPr>
              </a:p>
              <a:p>
                <a:pPr algn="r"/>
                <a:r>
                  <a:rPr kumimoji="1" lang="en-US" altLang="ja-JP" sz="1200"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200" dirty="0">
                    <a:solidFill>
                      <a:sysClr val="windowText" lastClr="000000"/>
                    </a:solidFill>
                    <a:latin typeface="BIZ UDゴシック" panose="020B0400000000000000" pitchFamily="49" charset="-128"/>
                    <a:ea typeface="BIZ UDゴシック" panose="020B0400000000000000" pitchFamily="49" charset="-128"/>
                  </a:rPr>
                  <a:t>常時使用する従業員数が２０人以下であること</a:t>
                </a:r>
              </a:p>
            </p:txBody>
          </p:sp>
        </p:grpSp>
      </p:grpSp>
      <p:grpSp>
        <p:nvGrpSpPr>
          <p:cNvPr id="3" name="グループ化 2">
            <a:extLst>
              <a:ext uri="{FF2B5EF4-FFF2-40B4-BE49-F238E27FC236}">
                <a16:creationId xmlns:a16="http://schemas.microsoft.com/office/drawing/2014/main" id="{DA1F97A2-CFB8-4F84-B825-0A676A6944B8}"/>
              </a:ext>
            </a:extLst>
          </p:cNvPr>
          <p:cNvGrpSpPr/>
          <p:nvPr/>
        </p:nvGrpSpPr>
        <p:grpSpPr>
          <a:xfrm>
            <a:off x="1160270" y="7425368"/>
            <a:ext cx="5543056" cy="2370550"/>
            <a:chOff x="1160270" y="7425368"/>
            <a:chExt cx="5543056" cy="2370550"/>
          </a:xfrm>
        </p:grpSpPr>
        <p:sp>
          <p:nvSpPr>
            <p:cNvPr id="58" name="矢印: 五方向 57">
              <a:extLst>
                <a:ext uri="{FF2B5EF4-FFF2-40B4-BE49-F238E27FC236}">
                  <a16:creationId xmlns:a16="http://schemas.microsoft.com/office/drawing/2014/main" id="{557836F3-85C3-4AB2-8896-C9CE621174BD}"/>
                </a:ext>
              </a:extLst>
            </p:cNvPr>
            <p:cNvSpPr/>
            <p:nvPr/>
          </p:nvSpPr>
          <p:spPr>
            <a:xfrm rot="10800000">
              <a:off x="3400566" y="7425368"/>
              <a:ext cx="2223679" cy="1883507"/>
            </a:xfrm>
            <a:prstGeom prst="homePlate">
              <a:avLst>
                <a:gd name="adj" fmla="val 7355"/>
              </a:avLst>
            </a:prstGeom>
            <a:solidFill>
              <a:srgbClr val="99FF66"/>
            </a:solidFill>
            <a:ln w="19050">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algn="ctr"/>
              <a:endParaRPr kumimoji="1" lang="ja-JP" altLang="en-US" sz="1200" b="1" dirty="0">
                <a:solidFill>
                  <a:sysClr val="windowText" lastClr="000000"/>
                </a:solidFill>
                <a:latin typeface="BIZ UDPゴシック" panose="020B0400000000000000" pitchFamily="50" charset="-128"/>
                <a:ea typeface="BIZ UDPゴシック" panose="020B0400000000000000" pitchFamily="50" charset="-128"/>
              </a:endParaRPr>
            </a:p>
          </p:txBody>
        </p:sp>
        <p:grpSp>
          <p:nvGrpSpPr>
            <p:cNvPr id="50" name="グループ化 49">
              <a:extLst>
                <a:ext uri="{FF2B5EF4-FFF2-40B4-BE49-F238E27FC236}">
                  <a16:creationId xmlns:a16="http://schemas.microsoft.com/office/drawing/2014/main" id="{B0EC54A1-862E-4ACB-8DD2-AC01F01C166C}"/>
                </a:ext>
              </a:extLst>
            </p:cNvPr>
            <p:cNvGrpSpPr/>
            <p:nvPr/>
          </p:nvGrpSpPr>
          <p:grpSpPr>
            <a:xfrm>
              <a:off x="1160270" y="7425369"/>
              <a:ext cx="5543056" cy="2370549"/>
              <a:chOff x="787465" y="7455400"/>
              <a:chExt cx="5543056" cy="2370549"/>
            </a:xfrm>
          </p:grpSpPr>
          <p:sp>
            <p:nvSpPr>
              <p:cNvPr id="56" name="矢印: 五方向 55">
                <a:extLst>
                  <a:ext uri="{FF2B5EF4-FFF2-40B4-BE49-F238E27FC236}">
                    <a16:creationId xmlns:a16="http://schemas.microsoft.com/office/drawing/2014/main" id="{CC645318-744B-400F-9585-5C9CB03F6441}"/>
                  </a:ext>
                </a:extLst>
              </p:cNvPr>
              <p:cNvSpPr/>
              <p:nvPr/>
            </p:nvSpPr>
            <p:spPr>
              <a:xfrm>
                <a:off x="3221592" y="7455400"/>
                <a:ext cx="2522650" cy="1883507"/>
              </a:xfrm>
              <a:prstGeom prst="homePlate">
                <a:avLst>
                  <a:gd name="adj" fmla="val 7355"/>
                </a:avLst>
              </a:prstGeom>
              <a:solidFill>
                <a:srgbClr val="99FF66"/>
              </a:solidFill>
              <a:ln w="19050">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algn="ctr"/>
                <a:r>
                  <a:rPr kumimoji="1" lang="en-US" altLang="ja-JP" sz="1200" b="1" dirty="0">
                    <a:solidFill>
                      <a:sysClr val="windowText" lastClr="000000"/>
                    </a:solidFill>
                    <a:latin typeface="BIZ UDPゴシック" panose="020B0400000000000000" pitchFamily="50" charset="-128"/>
                    <a:ea typeface="BIZ UDPゴシック" panose="020B0400000000000000" pitchFamily="50" charset="-128"/>
                  </a:rPr>
                  <a:t>JA</a:t>
                </a:r>
                <a:r>
                  <a:rPr kumimoji="1" lang="ja-JP" altLang="en-US" sz="1200" b="1" dirty="0">
                    <a:solidFill>
                      <a:sysClr val="windowText" lastClr="000000"/>
                    </a:solidFill>
                    <a:latin typeface="BIZ UDPゴシック" panose="020B0400000000000000" pitchFamily="50" charset="-128"/>
                    <a:ea typeface="BIZ UDPゴシック" panose="020B0400000000000000" pitchFamily="50" charset="-128"/>
                  </a:rPr>
                  <a:t>と中央会が連携しサポート！</a:t>
                </a:r>
              </a:p>
            </p:txBody>
          </p:sp>
          <p:grpSp>
            <p:nvGrpSpPr>
              <p:cNvPr id="47" name="グループ化 46">
                <a:extLst>
                  <a:ext uri="{FF2B5EF4-FFF2-40B4-BE49-F238E27FC236}">
                    <a16:creationId xmlns:a16="http://schemas.microsoft.com/office/drawing/2014/main" id="{6A00B62D-1E11-478B-96E2-15EF0E299672}"/>
                  </a:ext>
                </a:extLst>
              </p:cNvPr>
              <p:cNvGrpSpPr/>
              <p:nvPr/>
            </p:nvGrpSpPr>
            <p:grpSpPr>
              <a:xfrm>
                <a:off x="787465" y="7684051"/>
                <a:ext cx="5543056" cy="2141898"/>
                <a:chOff x="968330" y="7655557"/>
                <a:chExt cx="5543056" cy="2141898"/>
              </a:xfrm>
            </p:grpSpPr>
            <p:cxnSp>
              <p:nvCxnSpPr>
                <p:cNvPr id="54" name="直線矢印コネクタ 53">
                  <a:extLst>
                    <a:ext uri="{FF2B5EF4-FFF2-40B4-BE49-F238E27FC236}">
                      <a16:creationId xmlns:a16="http://schemas.microsoft.com/office/drawing/2014/main" id="{D5BAA7AD-C950-40AB-B3B9-CB6ED1CE3421}"/>
                    </a:ext>
                  </a:extLst>
                </p:cNvPr>
                <p:cNvCxnSpPr>
                  <a:cxnSpLocks/>
                </p:cNvCxnSpPr>
                <p:nvPr/>
              </p:nvCxnSpPr>
              <p:spPr>
                <a:xfrm flipH="1">
                  <a:off x="3067535" y="8461554"/>
                  <a:ext cx="2904258" cy="6331"/>
                </a:xfrm>
                <a:prstGeom prst="straightConnector1">
                  <a:avLst/>
                </a:prstGeom>
                <a:ln w="38100">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nvGrpSpPr>
                <p:cNvPr id="46" name="グループ化 45">
                  <a:extLst>
                    <a:ext uri="{FF2B5EF4-FFF2-40B4-BE49-F238E27FC236}">
                      <a16:creationId xmlns:a16="http://schemas.microsoft.com/office/drawing/2014/main" id="{0D0DC199-39FF-4B57-AD79-5850372A237F}"/>
                    </a:ext>
                  </a:extLst>
                </p:cNvPr>
                <p:cNvGrpSpPr/>
                <p:nvPr/>
              </p:nvGrpSpPr>
              <p:grpSpPr>
                <a:xfrm>
                  <a:off x="968330" y="7655557"/>
                  <a:ext cx="5543056" cy="2141898"/>
                  <a:chOff x="984125" y="7620526"/>
                  <a:chExt cx="5543056" cy="2141898"/>
                </a:xfrm>
              </p:grpSpPr>
              <p:cxnSp>
                <p:nvCxnSpPr>
                  <p:cNvPr id="49" name="直線矢印コネクタ 48">
                    <a:extLst>
                      <a:ext uri="{FF2B5EF4-FFF2-40B4-BE49-F238E27FC236}">
                        <a16:creationId xmlns:a16="http://schemas.microsoft.com/office/drawing/2014/main" id="{3B738642-EA06-48D2-8B0E-231815327D3F}"/>
                      </a:ext>
                    </a:extLst>
                  </p:cNvPr>
                  <p:cNvCxnSpPr>
                    <a:cxnSpLocks/>
                    <a:endCxn id="35" idx="3"/>
                  </p:cNvCxnSpPr>
                  <p:nvPr/>
                </p:nvCxnSpPr>
                <p:spPr>
                  <a:xfrm flipH="1">
                    <a:off x="3087460" y="9556301"/>
                    <a:ext cx="2904258" cy="6331"/>
                  </a:xfrm>
                  <a:prstGeom prst="straightConnector1">
                    <a:avLst/>
                  </a:prstGeom>
                  <a:ln w="38100">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5" name="直線矢印コネクタ 44">
                    <a:extLst>
                      <a:ext uri="{FF2B5EF4-FFF2-40B4-BE49-F238E27FC236}">
                        <a16:creationId xmlns:a16="http://schemas.microsoft.com/office/drawing/2014/main" id="{7BCE3BFE-EEB4-47E3-8770-D41CDC45D664}"/>
                      </a:ext>
                    </a:extLst>
                  </p:cNvPr>
                  <p:cNvCxnSpPr>
                    <a:cxnSpLocks/>
                  </p:cNvCxnSpPr>
                  <p:nvPr/>
                </p:nvCxnSpPr>
                <p:spPr>
                  <a:xfrm>
                    <a:off x="5329449" y="7847566"/>
                    <a:ext cx="646107" cy="0"/>
                  </a:xfrm>
                  <a:prstGeom prst="straightConnector1">
                    <a:avLst/>
                  </a:prstGeom>
                  <a:ln w="38100">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nvGrpSpPr>
                  <p:cNvPr id="52" name="グループ化 51">
                    <a:extLst>
                      <a:ext uri="{FF2B5EF4-FFF2-40B4-BE49-F238E27FC236}">
                        <a16:creationId xmlns:a16="http://schemas.microsoft.com/office/drawing/2014/main" id="{528BAB61-DBF4-4C5B-BA57-DA9E3A082760}"/>
                      </a:ext>
                    </a:extLst>
                  </p:cNvPr>
                  <p:cNvGrpSpPr/>
                  <p:nvPr/>
                </p:nvGrpSpPr>
                <p:grpSpPr>
                  <a:xfrm>
                    <a:off x="984125" y="7659681"/>
                    <a:ext cx="2103335" cy="2102743"/>
                    <a:chOff x="948081" y="7702876"/>
                    <a:chExt cx="2103335" cy="2102743"/>
                  </a:xfrm>
                </p:grpSpPr>
                <p:grpSp>
                  <p:nvGrpSpPr>
                    <p:cNvPr id="30" name="グループ化 29">
                      <a:extLst>
                        <a:ext uri="{FF2B5EF4-FFF2-40B4-BE49-F238E27FC236}">
                          <a16:creationId xmlns:a16="http://schemas.microsoft.com/office/drawing/2014/main" id="{FFAADB2E-E8A7-41E2-9FA0-6AA081249BA3}"/>
                        </a:ext>
                      </a:extLst>
                    </p:cNvPr>
                    <p:cNvGrpSpPr/>
                    <p:nvPr/>
                  </p:nvGrpSpPr>
                  <p:grpSpPr>
                    <a:xfrm>
                      <a:off x="948081" y="7702876"/>
                      <a:ext cx="2103335" cy="2102743"/>
                      <a:chOff x="495486" y="7725738"/>
                      <a:chExt cx="1966240" cy="2102743"/>
                    </a:xfrm>
                  </p:grpSpPr>
                  <p:sp>
                    <p:nvSpPr>
                      <p:cNvPr id="32" name="四角形: 角を丸くする 31">
                        <a:extLst>
                          <a:ext uri="{FF2B5EF4-FFF2-40B4-BE49-F238E27FC236}">
                            <a16:creationId xmlns:a16="http://schemas.microsoft.com/office/drawing/2014/main" id="{5E7F7868-F2F5-4066-B86F-7FCFFB14A2B6}"/>
                          </a:ext>
                        </a:extLst>
                      </p:cNvPr>
                      <p:cNvSpPr/>
                      <p:nvPr/>
                    </p:nvSpPr>
                    <p:spPr>
                      <a:xfrm>
                        <a:off x="495486" y="7725738"/>
                        <a:ext cx="1966240" cy="39958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BIZ UDゴシック" panose="020B0400000000000000" pitchFamily="49" charset="-128"/>
                            <a:ea typeface="BIZ UDゴシック" panose="020B0400000000000000" pitchFamily="49" charset="-128"/>
                          </a:rPr>
                          <a:t>申請書類（経営計画など）の作成・応募</a:t>
                        </a:r>
                        <a:endParaRPr kumimoji="1" lang="en-US" altLang="ja-JP" sz="1200" b="1"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33" name="四角形: 角を丸くする 32">
                        <a:extLst>
                          <a:ext uri="{FF2B5EF4-FFF2-40B4-BE49-F238E27FC236}">
                            <a16:creationId xmlns:a16="http://schemas.microsoft.com/office/drawing/2014/main" id="{53E4FCE5-926B-402E-9584-D15EE5565DCE}"/>
                          </a:ext>
                        </a:extLst>
                      </p:cNvPr>
                      <p:cNvSpPr/>
                      <p:nvPr/>
                    </p:nvSpPr>
                    <p:spPr>
                      <a:xfrm>
                        <a:off x="495486" y="8293457"/>
                        <a:ext cx="1966240" cy="39958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BIZ UDゴシック" panose="020B0400000000000000" pitchFamily="49" charset="-128"/>
                            <a:ea typeface="BIZ UDゴシック" panose="020B0400000000000000" pitchFamily="49" charset="-128"/>
                          </a:rPr>
                          <a:t>採択・交付決定</a:t>
                        </a:r>
                        <a:endParaRPr kumimoji="1" lang="en-US" altLang="ja-JP" sz="1200" b="1"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34" name="四角形: 角を丸くする 33">
                        <a:extLst>
                          <a:ext uri="{FF2B5EF4-FFF2-40B4-BE49-F238E27FC236}">
                            <a16:creationId xmlns:a16="http://schemas.microsoft.com/office/drawing/2014/main" id="{4FA3C439-1692-4413-A06C-93C07B3B7055}"/>
                          </a:ext>
                        </a:extLst>
                      </p:cNvPr>
                      <p:cNvSpPr/>
                      <p:nvPr/>
                    </p:nvSpPr>
                    <p:spPr>
                      <a:xfrm>
                        <a:off x="495486" y="8861177"/>
                        <a:ext cx="1966240" cy="39958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BIZ UDゴシック" panose="020B0400000000000000" pitchFamily="49" charset="-128"/>
                            <a:ea typeface="BIZ UDゴシック" panose="020B0400000000000000" pitchFamily="49" charset="-128"/>
                          </a:rPr>
                          <a:t>事業の実施・実績報告</a:t>
                        </a:r>
                        <a:endParaRPr kumimoji="1" lang="en-US" altLang="ja-JP" sz="1200" b="1"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35" name="四角形: 角を丸くする 34">
                        <a:extLst>
                          <a:ext uri="{FF2B5EF4-FFF2-40B4-BE49-F238E27FC236}">
                            <a16:creationId xmlns:a16="http://schemas.microsoft.com/office/drawing/2014/main" id="{5D36B2D5-0651-4270-903A-F550C050A70F}"/>
                          </a:ext>
                        </a:extLst>
                      </p:cNvPr>
                      <p:cNvSpPr/>
                      <p:nvPr/>
                    </p:nvSpPr>
                    <p:spPr>
                      <a:xfrm>
                        <a:off x="495486" y="9428897"/>
                        <a:ext cx="1966240" cy="39958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BIZ UDゴシック" panose="020B0400000000000000" pitchFamily="49" charset="-128"/>
                            <a:ea typeface="BIZ UDゴシック" panose="020B0400000000000000" pitchFamily="49" charset="-128"/>
                          </a:rPr>
                          <a:t>補助金請求・交付</a:t>
                        </a:r>
                        <a:endParaRPr kumimoji="1" lang="en-US" altLang="ja-JP" sz="1200" b="1" dirty="0">
                          <a:solidFill>
                            <a:sysClr val="windowText" lastClr="000000"/>
                          </a:solidFill>
                          <a:latin typeface="BIZ UDゴシック" panose="020B0400000000000000" pitchFamily="49" charset="-128"/>
                          <a:ea typeface="BIZ UDゴシック" panose="020B0400000000000000" pitchFamily="49" charset="-128"/>
                        </a:endParaRPr>
                      </a:p>
                    </p:txBody>
                  </p:sp>
                </p:grpSp>
                <p:cxnSp>
                  <p:nvCxnSpPr>
                    <p:cNvPr id="42" name="直線矢印コネクタ 41">
                      <a:extLst>
                        <a:ext uri="{FF2B5EF4-FFF2-40B4-BE49-F238E27FC236}">
                          <a16:creationId xmlns:a16="http://schemas.microsoft.com/office/drawing/2014/main" id="{1F32F23A-1A4D-4652-A280-3FD84C1DCAEC}"/>
                        </a:ext>
                      </a:extLst>
                    </p:cNvPr>
                    <p:cNvCxnSpPr>
                      <a:cxnSpLocks/>
                    </p:cNvCxnSpPr>
                    <p:nvPr/>
                  </p:nvCxnSpPr>
                  <p:spPr>
                    <a:xfrm>
                      <a:off x="1987717" y="8102460"/>
                      <a:ext cx="0" cy="16813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8" name="直線矢印コネクタ 47">
                      <a:extLst>
                        <a:ext uri="{FF2B5EF4-FFF2-40B4-BE49-F238E27FC236}">
                          <a16:creationId xmlns:a16="http://schemas.microsoft.com/office/drawing/2014/main" id="{64D4839F-4458-4D6F-A0DA-2092A39DAFAA}"/>
                        </a:ext>
                      </a:extLst>
                    </p:cNvPr>
                    <p:cNvCxnSpPr>
                      <a:cxnSpLocks/>
                    </p:cNvCxnSpPr>
                    <p:nvPr/>
                  </p:nvCxnSpPr>
                  <p:spPr>
                    <a:xfrm>
                      <a:off x="1987717" y="8670180"/>
                      <a:ext cx="0" cy="16813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1" name="直線矢印コネクタ 50">
                      <a:extLst>
                        <a:ext uri="{FF2B5EF4-FFF2-40B4-BE49-F238E27FC236}">
                          <a16:creationId xmlns:a16="http://schemas.microsoft.com/office/drawing/2014/main" id="{1AC31AB4-2D85-4453-84E7-E55E295636D4}"/>
                        </a:ext>
                      </a:extLst>
                    </p:cNvPr>
                    <p:cNvCxnSpPr>
                      <a:cxnSpLocks/>
                    </p:cNvCxnSpPr>
                    <p:nvPr/>
                  </p:nvCxnSpPr>
                  <p:spPr>
                    <a:xfrm>
                      <a:off x="1987717" y="9237899"/>
                      <a:ext cx="0" cy="16813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41" name="四角形: 角を丸くする 40">
                    <a:extLst>
                      <a:ext uri="{FF2B5EF4-FFF2-40B4-BE49-F238E27FC236}">
                        <a16:creationId xmlns:a16="http://schemas.microsoft.com/office/drawing/2014/main" id="{D3D261E9-3A79-423A-8A5E-FDC6AEE8328F}"/>
                      </a:ext>
                    </a:extLst>
                  </p:cNvPr>
                  <p:cNvSpPr/>
                  <p:nvPr/>
                </p:nvSpPr>
                <p:spPr>
                  <a:xfrm>
                    <a:off x="3686083" y="7654020"/>
                    <a:ext cx="519304" cy="153502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tIns="36000" bIns="0" rtlCol="0" anchor="ctr"/>
                  <a:lstStyle/>
                  <a:p>
                    <a:r>
                      <a:rPr kumimoji="1" lang="ja-JP" altLang="en-US" sz="1200" b="1" dirty="0">
                        <a:solidFill>
                          <a:sysClr val="windowText" lastClr="000000"/>
                        </a:solidFill>
                        <a:latin typeface="BIZ UDゴシック" panose="020B0400000000000000" pitchFamily="49" charset="-128"/>
                        <a:ea typeface="BIZ UDゴシック" panose="020B0400000000000000" pitchFamily="49" charset="-128"/>
                      </a:rPr>
                      <a:t>ＪＡ</a:t>
                    </a:r>
                    <a:r>
                      <a:rPr kumimoji="1" lang="en-US" altLang="ja-JP" sz="1050" b="1"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050" b="1" dirty="0">
                        <a:solidFill>
                          <a:sysClr val="windowText" lastClr="000000"/>
                        </a:solidFill>
                        <a:latin typeface="BIZ UDゴシック" panose="020B0400000000000000" pitchFamily="49" charset="-128"/>
                        <a:ea typeface="BIZ UDゴシック" panose="020B0400000000000000" pitchFamily="49" charset="-128"/>
                      </a:rPr>
                      <a:t>支援機関</a:t>
                    </a:r>
                    <a:r>
                      <a:rPr kumimoji="1" lang="en-US" altLang="ja-JP" sz="1050" b="1"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200" b="1" dirty="0">
                        <a:solidFill>
                          <a:sysClr val="windowText" lastClr="000000"/>
                        </a:solidFill>
                        <a:latin typeface="BIZ UDゴシック" panose="020B0400000000000000" pitchFamily="49" charset="-128"/>
                        <a:ea typeface="BIZ UDゴシック" panose="020B0400000000000000" pitchFamily="49" charset="-128"/>
                      </a:rPr>
                      <a:t>による</a:t>
                    </a:r>
                    <a:endParaRPr kumimoji="1" lang="en-US" altLang="ja-JP" sz="1200" b="1" dirty="0">
                      <a:solidFill>
                        <a:sysClr val="windowText" lastClr="000000"/>
                      </a:solidFill>
                      <a:latin typeface="BIZ UDゴシック" panose="020B0400000000000000" pitchFamily="49" charset="-128"/>
                      <a:ea typeface="BIZ UDゴシック" panose="020B0400000000000000" pitchFamily="49" charset="-128"/>
                    </a:endParaRPr>
                  </a:p>
                  <a:p>
                    <a:pPr algn="r"/>
                    <a:r>
                      <a:rPr kumimoji="1" lang="ja-JP" altLang="en-US" sz="1200" b="1" dirty="0">
                        <a:solidFill>
                          <a:sysClr val="windowText" lastClr="000000"/>
                        </a:solidFill>
                        <a:latin typeface="BIZ UDゴシック" panose="020B0400000000000000" pitchFamily="49" charset="-128"/>
                        <a:ea typeface="BIZ UDゴシック" panose="020B0400000000000000" pitchFamily="49" charset="-128"/>
                      </a:rPr>
                      <a:t>伴走支援</a:t>
                    </a:r>
                    <a:endParaRPr kumimoji="1" lang="en-US" altLang="ja-JP" sz="1200" b="1"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43" name="四角形: 角を丸くする 42">
                    <a:extLst>
                      <a:ext uri="{FF2B5EF4-FFF2-40B4-BE49-F238E27FC236}">
                        <a16:creationId xmlns:a16="http://schemas.microsoft.com/office/drawing/2014/main" id="{3059837D-3859-4E61-AD18-05677B5070D2}"/>
                      </a:ext>
                    </a:extLst>
                  </p:cNvPr>
                  <p:cNvSpPr/>
                  <p:nvPr/>
                </p:nvSpPr>
                <p:spPr>
                  <a:xfrm>
                    <a:off x="4818506" y="7654020"/>
                    <a:ext cx="519304" cy="153502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1200" b="1" dirty="0">
                        <a:solidFill>
                          <a:sysClr val="windowText" lastClr="000000"/>
                        </a:solidFill>
                        <a:latin typeface="BIZ UDゴシック" panose="020B0400000000000000" pitchFamily="49" charset="-128"/>
                        <a:ea typeface="BIZ UDゴシック" panose="020B0400000000000000" pitchFamily="49" charset="-128"/>
                      </a:rPr>
                      <a:t>ＪＡ中央会による　情報提供・事務支援</a:t>
                    </a:r>
                    <a:endParaRPr kumimoji="1" lang="en-US" altLang="ja-JP" sz="1200" b="1"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44" name="四角形: 角を丸くする 43">
                    <a:extLst>
                      <a:ext uri="{FF2B5EF4-FFF2-40B4-BE49-F238E27FC236}">
                        <a16:creationId xmlns:a16="http://schemas.microsoft.com/office/drawing/2014/main" id="{FC90FCF6-ADC5-4929-9671-49B53B9A71C6}"/>
                      </a:ext>
                    </a:extLst>
                  </p:cNvPr>
                  <p:cNvSpPr/>
                  <p:nvPr/>
                </p:nvSpPr>
                <p:spPr>
                  <a:xfrm>
                    <a:off x="6007877" y="7620526"/>
                    <a:ext cx="519304" cy="2141898"/>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tIns="0" bIns="0" rtlCol="0" anchor="ctr"/>
                  <a:lstStyle/>
                  <a:p>
                    <a:r>
                      <a:rPr kumimoji="1" lang="ja-JP" altLang="en-US" sz="1200" b="1" dirty="0">
                        <a:solidFill>
                          <a:sysClr val="windowText" lastClr="000000"/>
                        </a:solidFill>
                        <a:latin typeface="BIZ UDゴシック" panose="020B0400000000000000" pitchFamily="49" charset="-128"/>
                        <a:ea typeface="BIZ UDゴシック" panose="020B0400000000000000" pitchFamily="49" charset="-128"/>
                      </a:rPr>
                      <a:t>全国農業会議所</a:t>
                    </a:r>
                    <a:r>
                      <a:rPr kumimoji="1" lang="en-US" altLang="ja-JP" sz="1050" b="1"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050" b="1" dirty="0">
                        <a:solidFill>
                          <a:sysClr val="windowText" lastClr="000000"/>
                        </a:solidFill>
                        <a:latin typeface="BIZ UDゴシック" panose="020B0400000000000000" pitchFamily="49" charset="-128"/>
                        <a:ea typeface="BIZ UDゴシック" panose="020B0400000000000000" pitchFamily="49" charset="-128"/>
                      </a:rPr>
                      <a:t>事業実施主体）</a:t>
                    </a:r>
                    <a:endParaRPr kumimoji="1" lang="en-US" altLang="ja-JP" sz="1200" b="1" dirty="0">
                      <a:solidFill>
                        <a:sysClr val="windowText" lastClr="000000"/>
                      </a:solidFill>
                      <a:latin typeface="BIZ UDゴシック" panose="020B0400000000000000" pitchFamily="49" charset="-128"/>
                      <a:ea typeface="BIZ UDゴシック" panose="020B0400000000000000" pitchFamily="49" charset="-128"/>
                    </a:endParaRPr>
                  </a:p>
                </p:txBody>
              </p:sp>
            </p:grpSp>
          </p:grpSp>
        </p:grpSp>
      </p:grpSp>
      <p:grpSp>
        <p:nvGrpSpPr>
          <p:cNvPr id="4" name="グループ化 3">
            <a:extLst>
              <a:ext uri="{FF2B5EF4-FFF2-40B4-BE49-F238E27FC236}">
                <a16:creationId xmlns:a16="http://schemas.microsoft.com/office/drawing/2014/main" id="{070724E6-C62F-46CD-B6F0-61A212A6E134}"/>
              </a:ext>
            </a:extLst>
          </p:cNvPr>
          <p:cNvGrpSpPr/>
          <p:nvPr/>
        </p:nvGrpSpPr>
        <p:grpSpPr>
          <a:xfrm>
            <a:off x="-92886" y="7498332"/>
            <a:ext cx="1333272" cy="2404732"/>
            <a:chOff x="-169086" y="7498332"/>
            <a:chExt cx="1333272" cy="2404732"/>
          </a:xfrm>
        </p:grpSpPr>
        <p:pic>
          <p:nvPicPr>
            <p:cNvPr id="57" name="図 56" descr="挿絵 が含まれている画像&#10;&#10;自動的に生成された説明">
              <a:extLst>
                <a:ext uri="{FF2B5EF4-FFF2-40B4-BE49-F238E27FC236}">
                  <a16:creationId xmlns:a16="http://schemas.microsoft.com/office/drawing/2014/main" id="{BDCE266E-9B07-4E29-BD6C-CD009EC7EA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29" y="7498332"/>
              <a:ext cx="747246" cy="721554"/>
            </a:xfrm>
            <a:prstGeom prst="rect">
              <a:avLst/>
            </a:prstGeom>
          </p:spPr>
        </p:pic>
        <p:sp>
          <p:nvSpPr>
            <p:cNvPr id="63" name="フローチャート: 複数書類 62">
              <a:extLst>
                <a:ext uri="{FF2B5EF4-FFF2-40B4-BE49-F238E27FC236}">
                  <a16:creationId xmlns:a16="http://schemas.microsoft.com/office/drawing/2014/main" id="{74764E13-BCC5-4935-9247-60E158EC4E65}"/>
                </a:ext>
              </a:extLst>
            </p:cNvPr>
            <p:cNvSpPr/>
            <p:nvPr/>
          </p:nvSpPr>
          <p:spPr>
            <a:xfrm>
              <a:off x="254072" y="8419503"/>
              <a:ext cx="546201" cy="275426"/>
            </a:xfrm>
            <a:prstGeom prst="flowChartMultidocument">
              <a:avLst/>
            </a:prstGeom>
            <a:solidFill>
              <a:schemeClr val="bg1"/>
            </a:solidFill>
            <a:ln w="12700">
              <a:solidFill>
                <a:srgbClr val="808000"/>
              </a:solidFill>
            </a:ln>
          </p:spPr>
          <p:style>
            <a:lnRef idx="2">
              <a:schemeClr val="accent3"/>
            </a:lnRef>
            <a:fillRef idx="1">
              <a:schemeClr val="lt1"/>
            </a:fillRef>
            <a:effectRef idx="0">
              <a:schemeClr val="accent3"/>
            </a:effectRef>
            <a:fontRef idx="minor">
              <a:schemeClr val="dk1"/>
            </a:fontRef>
          </p:style>
          <p:txBody>
            <a:bodyPr wrap="none" lIns="36000" tIns="36000" rIns="36000" bIns="36000" rtlCol="0" anchor="ctr"/>
            <a:lstStyle/>
            <a:p>
              <a:pPr algn="ctr"/>
              <a:r>
                <a:rPr kumimoji="1" lang="ja-JP" altLang="en-US" sz="1050" dirty="0">
                  <a:latin typeface="BIZ UDPゴシック" panose="020B0400000000000000" pitchFamily="50" charset="-128"/>
                  <a:ea typeface="BIZ UDPゴシック" panose="020B0400000000000000" pitchFamily="50" charset="-128"/>
                  <a:cs typeface="Meiryo UI" panose="020B0604030504040204" pitchFamily="50" charset="-128"/>
                </a:rPr>
                <a:t>経営計画</a:t>
              </a:r>
              <a:endParaRPr kumimoji="1" lang="en-US" altLang="ja-JP" sz="1050" dirty="0">
                <a:latin typeface="BIZ UDPゴシック" panose="020B0400000000000000" pitchFamily="50" charset="-128"/>
                <a:ea typeface="BIZ UDPゴシック" panose="020B0400000000000000" pitchFamily="50" charset="-128"/>
                <a:cs typeface="Meiryo UI" panose="020B0604030504040204" pitchFamily="50" charset="-128"/>
              </a:endParaRPr>
            </a:p>
            <a:p>
              <a:pPr algn="ct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4" name="図 63" descr="抽象, 挿絵 が含まれている画像&#10;&#10;自動的に生成された説明">
              <a:extLst>
                <a:ext uri="{FF2B5EF4-FFF2-40B4-BE49-F238E27FC236}">
                  <a16:creationId xmlns:a16="http://schemas.microsoft.com/office/drawing/2014/main" id="{3D5E51E7-A9A9-42BB-8188-C3E2638EE0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906" y="9340743"/>
              <a:ext cx="381943" cy="558942"/>
            </a:xfrm>
            <a:prstGeom prst="rect">
              <a:avLst/>
            </a:prstGeom>
          </p:spPr>
        </p:pic>
        <p:pic>
          <p:nvPicPr>
            <p:cNvPr id="65" name="図 64" descr="挿絵 が含まれている画像&#10;&#10;自動的に生成された説明">
              <a:extLst>
                <a:ext uri="{FF2B5EF4-FFF2-40B4-BE49-F238E27FC236}">
                  <a16:creationId xmlns:a16="http://schemas.microsoft.com/office/drawing/2014/main" id="{2A5F36D8-8263-4562-AA9C-D931EBF8B0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97" y="9243803"/>
              <a:ext cx="439506" cy="659261"/>
            </a:xfrm>
            <a:prstGeom prst="rect">
              <a:avLst/>
            </a:prstGeom>
          </p:spPr>
        </p:pic>
        <p:sp>
          <p:nvSpPr>
            <p:cNvPr id="66" name="矢印: ストライプ 65">
              <a:extLst>
                <a:ext uri="{FF2B5EF4-FFF2-40B4-BE49-F238E27FC236}">
                  <a16:creationId xmlns:a16="http://schemas.microsoft.com/office/drawing/2014/main" id="{50EFCD17-81AD-4C7B-87E3-85376EC6B06F}"/>
                </a:ext>
              </a:extLst>
            </p:cNvPr>
            <p:cNvSpPr/>
            <p:nvPr/>
          </p:nvSpPr>
          <p:spPr>
            <a:xfrm rot="5400000">
              <a:off x="398379" y="8575046"/>
              <a:ext cx="196772" cy="524772"/>
            </a:xfrm>
            <a:prstGeom prst="stripedRightArrow">
              <a:avLst>
                <a:gd name="adj1" fmla="val 100000"/>
                <a:gd name="adj2" fmla="val 84375"/>
              </a:avLst>
            </a:prstGeom>
            <a:solidFill>
              <a:srgbClr val="99FF66"/>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a:extLst>
                <a:ext uri="{FF2B5EF4-FFF2-40B4-BE49-F238E27FC236}">
                  <a16:creationId xmlns:a16="http://schemas.microsoft.com/office/drawing/2014/main" id="{23CAAAB6-75EF-402B-AD36-E6572FA14A0B}"/>
                </a:ext>
              </a:extLst>
            </p:cNvPr>
            <p:cNvSpPr/>
            <p:nvPr/>
          </p:nvSpPr>
          <p:spPr>
            <a:xfrm>
              <a:off x="-169086" y="8908927"/>
              <a:ext cx="1333272" cy="415498"/>
            </a:xfrm>
            <a:prstGeom prst="rect">
              <a:avLst/>
            </a:prstGeom>
          </p:spPr>
          <p:txBody>
            <a:bodyPr wrap="square">
              <a:spAutoFit/>
            </a:bodyPr>
            <a:lstStyle/>
            <a:p>
              <a:pPr algn="ctr"/>
              <a:r>
                <a:rPr lang="ja-JP" altLang="en-US" sz="1050" dirty="0">
                  <a:latin typeface="BIZ UDPゴシック" panose="020B0400000000000000" pitchFamily="50" charset="-128"/>
                  <a:ea typeface="BIZ UDPゴシック" panose="020B0400000000000000" pitchFamily="50" charset="-128"/>
                  <a:cs typeface="Meiryo UI" panose="020B0604030504040204" pitchFamily="50" charset="-128"/>
                </a:rPr>
                <a:t>回復・継続</a:t>
              </a:r>
              <a:endParaRPr lang="en-US" altLang="ja-JP" sz="1050" dirty="0">
                <a:latin typeface="BIZ UDPゴシック" panose="020B0400000000000000" pitchFamily="50" charset="-128"/>
                <a:ea typeface="BIZ UDPゴシック" panose="020B0400000000000000" pitchFamily="50" charset="-128"/>
                <a:cs typeface="Meiryo UI" panose="020B0604030504040204" pitchFamily="50" charset="-128"/>
              </a:endParaRPr>
            </a:p>
            <a:p>
              <a:pPr algn="ctr"/>
              <a:r>
                <a:rPr lang="ja-JP" altLang="en-US" sz="1050" dirty="0">
                  <a:latin typeface="BIZ UDPゴシック" panose="020B0400000000000000" pitchFamily="50" charset="-128"/>
                  <a:ea typeface="BIZ UDPゴシック" panose="020B0400000000000000" pitchFamily="50" charset="-128"/>
                  <a:cs typeface="Meiryo UI" panose="020B0604030504040204" pitchFamily="50" charset="-128"/>
                </a:rPr>
                <a:t>を支援</a:t>
              </a:r>
            </a:p>
          </p:txBody>
        </p:sp>
      </p:grpSp>
      <p:cxnSp>
        <p:nvCxnSpPr>
          <p:cNvPr id="68" name="直線矢印コネクタ 67">
            <a:extLst>
              <a:ext uri="{FF2B5EF4-FFF2-40B4-BE49-F238E27FC236}">
                <a16:creationId xmlns:a16="http://schemas.microsoft.com/office/drawing/2014/main" id="{2A205859-357B-46B6-BD25-49B9A669F2F3}"/>
              </a:ext>
            </a:extLst>
          </p:cNvPr>
          <p:cNvCxnSpPr>
            <a:cxnSpLocks/>
          </p:cNvCxnSpPr>
          <p:nvPr/>
        </p:nvCxnSpPr>
        <p:spPr>
          <a:xfrm>
            <a:off x="3257194" y="7892076"/>
            <a:ext cx="616392" cy="0"/>
          </a:xfrm>
          <a:prstGeom prst="straightConnector1">
            <a:avLst/>
          </a:prstGeom>
          <a:ln w="381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75" name="直線矢印コネクタ 74">
            <a:extLst>
              <a:ext uri="{FF2B5EF4-FFF2-40B4-BE49-F238E27FC236}">
                <a16:creationId xmlns:a16="http://schemas.microsoft.com/office/drawing/2014/main" id="{68594ED7-7545-49D7-9D9D-B7AD6D7AD45A}"/>
              </a:ext>
            </a:extLst>
          </p:cNvPr>
          <p:cNvCxnSpPr>
            <a:cxnSpLocks/>
          </p:cNvCxnSpPr>
          <p:nvPr/>
        </p:nvCxnSpPr>
        <p:spPr>
          <a:xfrm>
            <a:off x="4378259" y="7898338"/>
            <a:ext cx="616392" cy="0"/>
          </a:xfrm>
          <a:prstGeom prst="straightConnector1">
            <a:avLst/>
          </a:prstGeom>
          <a:ln w="381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76" name="直線矢印コネクタ 75">
            <a:extLst>
              <a:ext uri="{FF2B5EF4-FFF2-40B4-BE49-F238E27FC236}">
                <a16:creationId xmlns:a16="http://schemas.microsoft.com/office/drawing/2014/main" id="{1B718460-CBD8-4688-A6A0-A4A261E04409}"/>
              </a:ext>
            </a:extLst>
          </p:cNvPr>
          <p:cNvCxnSpPr>
            <a:cxnSpLocks/>
          </p:cNvCxnSpPr>
          <p:nvPr/>
        </p:nvCxnSpPr>
        <p:spPr>
          <a:xfrm>
            <a:off x="3261077" y="9002770"/>
            <a:ext cx="616392" cy="0"/>
          </a:xfrm>
          <a:prstGeom prst="straightConnector1">
            <a:avLst/>
          </a:prstGeom>
          <a:ln w="381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77" name="直線矢印コネクタ 76">
            <a:extLst>
              <a:ext uri="{FF2B5EF4-FFF2-40B4-BE49-F238E27FC236}">
                <a16:creationId xmlns:a16="http://schemas.microsoft.com/office/drawing/2014/main" id="{877A03D7-CB52-45E5-8C39-7DDDFB9909C1}"/>
              </a:ext>
            </a:extLst>
          </p:cNvPr>
          <p:cNvCxnSpPr>
            <a:cxnSpLocks/>
          </p:cNvCxnSpPr>
          <p:nvPr/>
        </p:nvCxnSpPr>
        <p:spPr>
          <a:xfrm>
            <a:off x="4382142" y="9009032"/>
            <a:ext cx="616392" cy="0"/>
          </a:xfrm>
          <a:prstGeom prst="straightConnector1">
            <a:avLst/>
          </a:prstGeom>
          <a:ln w="381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78" name="直線矢印コネクタ 77">
            <a:extLst>
              <a:ext uri="{FF2B5EF4-FFF2-40B4-BE49-F238E27FC236}">
                <a16:creationId xmlns:a16="http://schemas.microsoft.com/office/drawing/2014/main" id="{F755BD09-7F5F-4FE1-8D4B-F4CC1EBECD06}"/>
              </a:ext>
            </a:extLst>
          </p:cNvPr>
          <p:cNvCxnSpPr>
            <a:cxnSpLocks/>
          </p:cNvCxnSpPr>
          <p:nvPr/>
        </p:nvCxnSpPr>
        <p:spPr>
          <a:xfrm>
            <a:off x="5537915" y="9002387"/>
            <a:ext cx="646107" cy="0"/>
          </a:xfrm>
          <a:prstGeom prst="straightConnector1">
            <a:avLst/>
          </a:prstGeom>
          <a:ln w="38100">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grpSp>
        <p:nvGrpSpPr>
          <p:cNvPr id="74" name="グループ化 73">
            <a:extLst>
              <a:ext uri="{FF2B5EF4-FFF2-40B4-BE49-F238E27FC236}">
                <a16:creationId xmlns:a16="http://schemas.microsoft.com/office/drawing/2014/main" id="{F51924A4-9652-4A00-9815-508758D196DF}"/>
              </a:ext>
            </a:extLst>
          </p:cNvPr>
          <p:cNvGrpSpPr/>
          <p:nvPr/>
        </p:nvGrpSpPr>
        <p:grpSpPr>
          <a:xfrm>
            <a:off x="-11335" y="-119710"/>
            <a:ext cx="881766" cy="1111363"/>
            <a:chOff x="-11335" y="-119710"/>
            <a:chExt cx="881766" cy="1111363"/>
          </a:xfrm>
        </p:grpSpPr>
        <p:sp>
          <p:nvSpPr>
            <p:cNvPr id="72" name="直角三角形 71">
              <a:extLst>
                <a:ext uri="{FF2B5EF4-FFF2-40B4-BE49-F238E27FC236}">
                  <a16:creationId xmlns:a16="http://schemas.microsoft.com/office/drawing/2014/main" id="{AE1668A2-0647-4509-BB8F-E3F8BEBDE69C}"/>
                </a:ext>
              </a:extLst>
            </p:cNvPr>
            <p:cNvSpPr/>
            <p:nvPr/>
          </p:nvSpPr>
          <p:spPr>
            <a:xfrm rot="5400000">
              <a:off x="-68660" y="52562"/>
              <a:ext cx="996416" cy="881766"/>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B3AA8F38-4583-4F80-985D-EFF522A6A13B}"/>
                </a:ext>
              </a:extLst>
            </p:cNvPr>
            <p:cNvSpPr/>
            <p:nvPr/>
          </p:nvSpPr>
          <p:spPr>
            <a:xfrm rot="18679888">
              <a:off x="-175624" y="146726"/>
              <a:ext cx="941021" cy="40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tx1"/>
                  </a:solidFill>
                  <a:latin typeface="BIZ UDPゴシック" panose="020B0400000000000000" pitchFamily="50" charset="-128"/>
                  <a:ea typeface="BIZ UDPゴシック" panose="020B0400000000000000" pitchFamily="50" charset="-128"/>
                </a:rPr>
                <a:t>NEW</a:t>
              </a:r>
            </a:p>
          </p:txBody>
        </p:sp>
      </p:grpSp>
      <p:sp>
        <p:nvSpPr>
          <p:cNvPr id="60" name="矢印: 五方向 59">
            <a:extLst>
              <a:ext uri="{FF2B5EF4-FFF2-40B4-BE49-F238E27FC236}">
                <a16:creationId xmlns:a16="http://schemas.microsoft.com/office/drawing/2014/main" id="{0BEA17B1-7A42-4F1F-971F-8A010BB95D02}"/>
              </a:ext>
            </a:extLst>
          </p:cNvPr>
          <p:cNvSpPr/>
          <p:nvPr/>
        </p:nvSpPr>
        <p:spPr>
          <a:xfrm>
            <a:off x="1102852" y="7392760"/>
            <a:ext cx="1878473" cy="270577"/>
          </a:xfrm>
          <a:prstGeom prst="homePlate">
            <a:avLst>
              <a:gd name="adj" fmla="val 7355"/>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r>
              <a:rPr kumimoji="1" lang="ja-JP" altLang="en-US" sz="1200" b="1" dirty="0">
                <a:solidFill>
                  <a:sysClr val="windowText" lastClr="000000"/>
                </a:solidFill>
                <a:latin typeface="BIZ UDPゴシック" panose="020B0400000000000000" pitchFamily="50" charset="-128"/>
                <a:ea typeface="BIZ UDPゴシック" panose="020B0400000000000000" pitchFamily="50" charset="-128"/>
              </a:rPr>
              <a:t>農家の経営継続の取組</a:t>
            </a:r>
          </a:p>
        </p:txBody>
      </p:sp>
      <p:grpSp>
        <p:nvGrpSpPr>
          <p:cNvPr id="12" name="グループ化 11">
            <a:extLst>
              <a:ext uri="{FF2B5EF4-FFF2-40B4-BE49-F238E27FC236}">
                <a16:creationId xmlns:a16="http://schemas.microsoft.com/office/drawing/2014/main" id="{39AFC2FA-F149-4ADE-9EB0-236CA6403432}"/>
              </a:ext>
            </a:extLst>
          </p:cNvPr>
          <p:cNvGrpSpPr/>
          <p:nvPr/>
        </p:nvGrpSpPr>
        <p:grpSpPr>
          <a:xfrm>
            <a:off x="5925406" y="2172153"/>
            <a:ext cx="915748" cy="649170"/>
            <a:chOff x="5888269" y="2285734"/>
            <a:chExt cx="915748" cy="649170"/>
          </a:xfrm>
        </p:grpSpPr>
        <p:pic>
          <p:nvPicPr>
            <p:cNvPr id="59" name="Picture 2" descr="フリーイラスト] 軽トラ - パブリックドメインQ：著作権フリー画像素材集">
              <a:extLst>
                <a:ext uri="{FF2B5EF4-FFF2-40B4-BE49-F238E27FC236}">
                  <a16:creationId xmlns:a16="http://schemas.microsoft.com/office/drawing/2014/main" id="{6916A9F9-E4F8-41E0-9A82-F68AF03EE8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6844" y="2285734"/>
              <a:ext cx="725217" cy="649170"/>
            </a:xfrm>
            <a:prstGeom prst="rect">
              <a:avLst/>
            </a:prstGeom>
            <a:noFill/>
            <a:extLst>
              <a:ext uri="{909E8E84-426E-40DD-AFC4-6F175D3DCCD1}">
                <a14:hiddenFill xmlns:a14="http://schemas.microsoft.com/office/drawing/2010/main">
                  <a:solidFill>
                    <a:srgbClr val="FFFFFF"/>
                  </a:solidFill>
                </a14:hiddenFill>
              </a:ext>
            </a:extLst>
          </p:spPr>
        </p:pic>
        <p:sp>
          <p:nvSpPr>
            <p:cNvPr id="61" name="正方形/長方形 60">
              <a:extLst>
                <a:ext uri="{FF2B5EF4-FFF2-40B4-BE49-F238E27FC236}">
                  <a16:creationId xmlns:a16="http://schemas.microsoft.com/office/drawing/2014/main" id="{46EB2A3E-D248-4DDE-8856-0E3C126D830A}"/>
                </a:ext>
              </a:extLst>
            </p:cNvPr>
            <p:cNvSpPr/>
            <p:nvPr/>
          </p:nvSpPr>
          <p:spPr>
            <a:xfrm>
              <a:off x="5888269" y="2564972"/>
              <a:ext cx="915748" cy="166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ysClr val="windowText" lastClr="000000"/>
                  </a:solidFill>
                  <a:latin typeface="BIZ UDゴシック" panose="020B0400000000000000" pitchFamily="49" charset="-128"/>
                  <a:ea typeface="BIZ UDゴシック" panose="020B0400000000000000" pitchFamily="49" charset="-128"/>
                </a:rPr>
                <a:t>作業用車両</a:t>
              </a:r>
            </a:p>
          </p:txBody>
        </p:sp>
      </p:grpSp>
    </p:spTree>
    <p:extLst>
      <p:ext uri="{BB962C8B-B14F-4D97-AF65-F5344CB8AC3E}">
        <p14:creationId xmlns:p14="http://schemas.microsoft.com/office/powerpoint/2010/main" val="365452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D89770CB-68E9-4AEA-8B2A-2F7B5CA7F201}"/>
              </a:ext>
            </a:extLst>
          </p:cNvPr>
          <p:cNvGrpSpPr/>
          <p:nvPr/>
        </p:nvGrpSpPr>
        <p:grpSpPr>
          <a:xfrm>
            <a:off x="-16042" y="8798642"/>
            <a:ext cx="7076062" cy="1112708"/>
            <a:chOff x="185735" y="8680156"/>
            <a:chExt cx="6672265" cy="1112708"/>
          </a:xfrm>
        </p:grpSpPr>
        <p:sp>
          <p:nvSpPr>
            <p:cNvPr id="8" name="正方形/長方形 7">
              <a:extLst>
                <a:ext uri="{FF2B5EF4-FFF2-40B4-BE49-F238E27FC236}">
                  <a16:creationId xmlns:a16="http://schemas.microsoft.com/office/drawing/2014/main" id="{E7663974-B715-4A2F-8836-9DC1D8B44CB7}"/>
                </a:ext>
              </a:extLst>
            </p:cNvPr>
            <p:cNvSpPr/>
            <p:nvPr/>
          </p:nvSpPr>
          <p:spPr>
            <a:xfrm>
              <a:off x="185735" y="8680156"/>
              <a:ext cx="6486525" cy="11127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latin typeface="BIZ UDPゴシック" panose="020B0400000000000000" pitchFamily="50" charset="-128"/>
                  <a:ea typeface="BIZ UDPゴシック" panose="020B0400000000000000" pitchFamily="50" charset="-128"/>
                </a:rPr>
                <a:t>詳しくはＪＡにお問い合わせください。</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b="1" dirty="0">
                  <a:solidFill>
                    <a:schemeClr val="tx1"/>
                  </a:solidFill>
                  <a:latin typeface="BIZ UDPゴシック" panose="020B0400000000000000" pitchFamily="50" charset="-128"/>
                  <a:ea typeface="BIZ UDPゴシック" panose="020B0400000000000000" pitchFamily="50" charset="-128"/>
                </a:rPr>
                <a:t>（問合せ先）ＪＡ〇〇〇　営農支援センター</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電話：　　</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　　（平日 </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10:00</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16:00</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／土曜</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10:00</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12:00</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p:txBody>
        </p:sp>
        <p:grpSp>
          <p:nvGrpSpPr>
            <p:cNvPr id="9" name="グループ化 8">
              <a:extLst>
                <a:ext uri="{FF2B5EF4-FFF2-40B4-BE49-F238E27FC236}">
                  <a16:creationId xmlns:a16="http://schemas.microsoft.com/office/drawing/2014/main" id="{BFC5DF89-DCF9-4E24-ABCC-62DFC1FAAD0C}"/>
                </a:ext>
              </a:extLst>
            </p:cNvPr>
            <p:cNvGrpSpPr/>
            <p:nvPr/>
          </p:nvGrpSpPr>
          <p:grpSpPr>
            <a:xfrm>
              <a:off x="5014921" y="9074870"/>
              <a:ext cx="1843079" cy="578650"/>
              <a:chOff x="7453805" y="-88126"/>
              <a:chExt cx="1843079" cy="578650"/>
            </a:xfrm>
          </p:grpSpPr>
          <p:sp>
            <p:nvSpPr>
              <p:cNvPr id="10" name="正方形/長方形 9">
                <a:extLst>
                  <a:ext uri="{FF2B5EF4-FFF2-40B4-BE49-F238E27FC236}">
                    <a16:creationId xmlns:a16="http://schemas.microsoft.com/office/drawing/2014/main" id="{B6992C8A-A7EB-4893-8902-36399C38F1B5}"/>
                  </a:ext>
                </a:extLst>
              </p:cNvPr>
              <p:cNvSpPr/>
              <p:nvPr/>
            </p:nvSpPr>
            <p:spPr>
              <a:xfrm>
                <a:off x="7854400" y="-57271"/>
                <a:ext cx="1442484" cy="547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r>
                  <a:rPr kumimoji="1" lang="ja-JP" altLang="en-US" sz="2400" b="1" dirty="0">
                    <a:solidFill>
                      <a:schemeClr val="tx1"/>
                    </a:solidFill>
                    <a:latin typeface="BIZ UDPゴシック" panose="020B0400000000000000" pitchFamily="50" charset="-128"/>
                    <a:ea typeface="BIZ UDPゴシック" panose="020B0400000000000000" pitchFamily="50" charset="-128"/>
                  </a:rPr>
                  <a:t>〇〇〇</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pic>
            <p:nvPicPr>
              <p:cNvPr id="11" name="Picture 2" descr="JAバンクのしくみ｜JA富士宮｜富士宮農業協同組合 – 静岡県のJA">
                <a:extLst>
                  <a:ext uri="{FF2B5EF4-FFF2-40B4-BE49-F238E27FC236}">
                    <a16:creationId xmlns:a16="http://schemas.microsoft.com/office/drawing/2014/main" id="{86C0300F-C34F-46FD-836F-F5BCD8EFD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3805" y="-88126"/>
                <a:ext cx="638921" cy="49792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 name="グループ化 4">
            <a:extLst>
              <a:ext uri="{FF2B5EF4-FFF2-40B4-BE49-F238E27FC236}">
                <a16:creationId xmlns:a16="http://schemas.microsoft.com/office/drawing/2014/main" id="{BDE2581F-1BE7-4F3B-B2B7-35FEB0AA2F3F}"/>
              </a:ext>
            </a:extLst>
          </p:cNvPr>
          <p:cNvGrpSpPr/>
          <p:nvPr/>
        </p:nvGrpSpPr>
        <p:grpSpPr>
          <a:xfrm>
            <a:off x="129590" y="6974030"/>
            <a:ext cx="6627686" cy="1629932"/>
            <a:chOff x="-1044325" y="5441517"/>
            <a:chExt cx="6627686" cy="1629932"/>
          </a:xfrm>
        </p:grpSpPr>
        <p:grpSp>
          <p:nvGrpSpPr>
            <p:cNvPr id="2" name="グループ化 1">
              <a:extLst>
                <a:ext uri="{FF2B5EF4-FFF2-40B4-BE49-F238E27FC236}">
                  <a16:creationId xmlns:a16="http://schemas.microsoft.com/office/drawing/2014/main" id="{5BC809E9-491B-4A16-917C-88180A593DEF}"/>
                </a:ext>
              </a:extLst>
            </p:cNvPr>
            <p:cNvGrpSpPr/>
            <p:nvPr/>
          </p:nvGrpSpPr>
          <p:grpSpPr>
            <a:xfrm>
              <a:off x="-1044325" y="5441517"/>
              <a:ext cx="6627686" cy="1629932"/>
              <a:chOff x="23613" y="5559266"/>
              <a:chExt cx="6627686" cy="1629932"/>
            </a:xfrm>
          </p:grpSpPr>
          <p:sp>
            <p:nvSpPr>
              <p:cNvPr id="13" name="正方形/長方形 12">
                <a:extLst>
                  <a:ext uri="{FF2B5EF4-FFF2-40B4-BE49-F238E27FC236}">
                    <a16:creationId xmlns:a16="http://schemas.microsoft.com/office/drawing/2014/main" id="{D19B608E-7AEA-44D7-9FBE-2F2F3F6AAF73}"/>
                  </a:ext>
                </a:extLst>
              </p:cNvPr>
              <p:cNvSpPr/>
              <p:nvPr/>
            </p:nvSpPr>
            <p:spPr>
              <a:xfrm>
                <a:off x="23613" y="5559266"/>
                <a:ext cx="6627685" cy="16299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b="1" dirty="0">
                    <a:solidFill>
                      <a:schemeClr val="tx1"/>
                    </a:solidFill>
                    <a:latin typeface="BIZ UDゴシック" panose="020B0400000000000000" pitchFamily="49" charset="-128"/>
                    <a:ea typeface="BIZ UDゴシック" panose="020B0400000000000000" pitchFamily="49" charset="-128"/>
                  </a:rPr>
                  <a:t>【</a:t>
                </a:r>
                <a:r>
                  <a:rPr kumimoji="1" lang="ja-JP" altLang="en-US" sz="1200" b="1" dirty="0">
                    <a:solidFill>
                      <a:schemeClr val="tx1"/>
                    </a:solidFill>
                    <a:latin typeface="BIZ UDゴシック" panose="020B0400000000000000" pitchFamily="49" charset="-128"/>
                    <a:ea typeface="BIZ UDゴシック" panose="020B0400000000000000" pitchFamily="49" charset="-128"/>
                  </a:rPr>
                  <a:t>想定される活用例</a:t>
                </a:r>
                <a:r>
                  <a:rPr kumimoji="1" lang="en-US" altLang="ja-JP" sz="1200" b="1" dirty="0">
                    <a:solidFill>
                      <a:schemeClr val="tx1"/>
                    </a:solidFill>
                    <a:latin typeface="BIZ UDゴシック" panose="020B0400000000000000" pitchFamily="49" charset="-128"/>
                    <a:ea typeface="BIZ UDゴシック" panose="020B0400000000000000" pitchFamily="49" charset="-128"/>
                  </a:rPr>
                  <a:t>】</a:t>
                </a:r>
              </a:p>
              <a:p>
                <a:r>
                  <a:rPr kumimoji="1" lang="ja-JP" altLang="en-US" sz="1200" dirty="0">
                    <a:solidFill>
                      <a:schemeClr val="tx1"/>
                    </a:solidFill>
                    <a:latin typeface="BIZ UDゴシック" panose="020B0400000000000000" pitchFamily="49" charset="-128"/>
                    <a:ea typeface="BIZ UDゴシック" panose="020B0400000000000000" pitchFamily="49" charset="-128"/>
                  </a:rPr>
                  <a:t>ケース①耕種</a:t>
                </a:r>
                <a:r>
                  <a:rPr kumimoji="1" lang="ja-JP" altLang="en-US" sz="1100" dirty="0">
                    <a:solidFill>
                      <a:schemeClr val="tx1"/>
                    </a:solidFill>
                    <a:latin typeface="BIZ UDゴシック" panose="020B0400000000000000" pitchFamily="49" charset="-128"/>
                    <a:ea typeface="BIZ UDゴシック" panose="020B0400000000000000" pitchFamily="49" charset="-128"/>
                  </a:rPr>
                  <a:t>：環境に優しい省力化技術と土づくりによる品質向上</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経費例：生分解性マルチ、マルチ張り機、消毒機械（除菌剤の噴霧装置）の購入</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200" dirty="0">
                    <a:solidFill>
                      <a:schemeClr val="tx1"/>
                    </a:solidFill>
                    <a:latin typeface="BIZ UDゴシック" panose="020B0400000000000000" pitchFamily="49" charset="-128"/>
                    <a:ea typeface="BIZ UDゴシック" panose="020B0400000000000000" pitchFamily="49" charset="-128"/>
                  </a:rPr>
                  <a:t>ケース②畜産：発情発見～分娩管理の効率化と堆肥舎の整備</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経費例：発情発見システム（牛温恵）、簡易堆肥舎の導入（設置費込み）</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r>
                  <a:rPr kumimoji="1" lang="ja-JP" altLang="en-US" sz="1200" dirty="0">
                    <a:solidFill>
                      <a:schemeClr val="tx1"/>
                    </a:solidFill>
                    <a:latin typeface="BIZ UDゴシック" panose="020B0400000000000000" pitchFamily="49" charset="-128"/>
                    <a:ea typeface="BIZ UDゴシック" panose="020B0400000000000000" pitchFamily="49" charset="-128"/>
                  </a:rPr>
                  <a:t>ケース③稲作：省力化と新たな経営管理システムの導入</a:t>
                </a:r>
                <a:endParaRPr kumimoji="1" lang="en-US" altLang="ja-JP" sz="1200" dirty="0">
                  <a:solidFill>
                    <a:schemeClr val="tx1"/>
                  </a:solidFill>
                  <a:latin typeface="BIZ UDゴシック" panose="020B0400000000000000" pitchFamily="49" charset="-128"/>
                  <a:ea typeface="BIZ UDゴシック" panose="020B0400000000000000" pitchFamily="49" charset="-128"/>
                </a:endParaRPr>
              </a:p>
              <a:p>
                <a:r>
                  <a:rPr kumimoji="1" lang="ja-JP" altLang="en-US" sz="1100" dirty="0">
                    <a:solidFill>
                      <a:schemeClr val="tx1"/>
                    </a:solidFill>
                    <a:latin typeface="BIZ UDゴシック" panose="020B0400000000000000" pitchFamily="49" charset="-128"/>
                    <a:ea typeface="BIZ UDゴシック" panose="020B0400000000000000" pitchFamily="49" charset="-128"/>
                  </a:rPr>
                  <a:t>　 経費例：鉄コーティング種子の直播機、ドローンの導入（操縦者の作業委託含む）</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p:txBody>
          </p:sp>
          <p:pic>
            <p:nvPicPr>
              <p:cNvPr id="26" name="Picture 4">
                <a:extLst>
                  <a:ext uri="{FF2B5EF4-FFF2-40B4-BE49-F238E27FC236}">
                    <a16:creationId xmlns:a16="http://schemas.microsoft.com/office/drawing/2014/main" id="{ABE37030-0116-4D0B-9EEE-EF44B91F5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024" y="6518923"/>
                <a:ext cx="670275" cy="67027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a:extLst>
                  <a:ext uri="{FF2B5EF4-FFF2-40B4-BE49-F238E27FC236}">
                    <a16:creationId xmlns:a16="http://schemas.microsoft.com/office/drawing/2014/main" id="{13385E88-3A80-4D0A-8A3F-179C48F93A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3565" y="6406047"/>
                <a:ext cx="700872" cy="607437"/>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8" descr="噴霧器のイラスト">
              <a:extLst>
                <a:ext uri="{FF2B5EF4-FFF2-40B4-BE49-F238E27FC236}">
                  <a16:creationId xmlns:a16="http://schemas.microsoft.com/office/drawing/2014/main" id="{2F38641D-FDFB-4BD3-B867-0760B38405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339071" y="5732835"/>
              <a:ext cx="521668" cy="52802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a:extLst>
                <a:ext uri="{FF2B5EF4-FFF2-40B4-BE49-F238E27FC236}">
                  <a16:creationId xmlns:a16="http://schemas.microsoft.com/office/drawing/2014/main" id="{E1D19EB4-F861-4636-86E5-554B904F7B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291919">
              <a:off x="4785896" y="5493324"/>
              <a:ext cx="352978" cy="35386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液体肥料のイラスト">
              <a:extLst>
                <a:ext uri="{FF2B5EF4-FFF2-40B4-BE49-F238E27FC236}">
                  <a16:creationId xmlns:a16="http://schemas.microsoft.com/office/drawing/2014/main" id="{8DDDB2A6-CC05-456F-9783-C389D9413F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0303" y="5447366"/>
              <a:ext cx="280436" cy="3538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グループ化 24">
            <a:extLst>
              <a:ext uri="{FF2B5EF4-FFF2-40B4-BE49-F238E27FC236}">
                <a16:creationId xmlns:a16="http://schemas.microsoft.com/office/drawing/2014/main" id="{8D7177DD-7D95-4985-81DC-1BFDF295A96C}"/>
              </a:ext>
            </a:extLst>
          </p:cNvPr>
          <p:cNvGrpSpPr/>
          <p:nvPr/>
        </p:nvGrpSpPr>
        <p:grpSpPr>
          <a:xfrm>
            <a:off x="131794" y="96438"/>
            <a:ext cx="6657478" cy="6842584"/>
            <a:chOff x="129590" y="-67624"/>
            <a:chExt cx="6657478" cy="6842584"/>
          </a:xfrm>
        </p:grpSpPr>
        <p:sp>
          <p:nvSpPr>
            <p:cNvPr id="31" name="正方形/長方形 30">
              <a:extLst>
                <a:ext uri="{FF2B5EF4-FFF2-40B4-BE49-F238E27FC236}">
                  <a16:creationId xmlns:a16="http://schemas.microsoft.com/office/drawing/2014/main" id="{79A1C40C-6C15-4FAE-8039-CE9CD03BB8F2}"/>
                </a:ext>
              </a:extLst>
            </p:cNvPr>
            <p:cNvSpPr/>
            <p:nvPr/>
          </p:nvSpPr>
          <p:spPr>
            <a:xfrm>
              <a:off x="129590" y="150551"/>
              <a:ext cx="6627686" cy="66244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200" b="1"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20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100" dirty="0">
                <a:solidFill>
                  <a:sysClr val="windowText" lastClr="000000"/>
                </a:solidFill>
                <a:latin typeface="BIZ UDゴシック" panose="020B0400000000000000" pitchFamily="49" charset="-128"/>
                <a:ea typeface="BIZ UDゴシック" panose="020B0400000000000000" pitchFamily="49" charset="-128"/>
              </a:endParaRPr>
            </a:p>
          </p:txBody>
        </p:sp>
        <p:cxnSp>
          <p:nvCxnSpPr>
            <p:cNvPr id="6" name="直線コネクタ 5">
              <a:extLst>
                <a:ext uri="{FF2B5EF4-FFF2-40B4-BE49-F238E27FC236}">
                  <a16:creationId xmlns:a16="http://schemas.microsoft.com/office/drawing/2014/main" id="{599FFEB4-CE7F-4C6A-9F28-6370B7655BAF}"/>
                </a:ext>
              </a:extLst>
            </p:cNvPr>
            <p:cNvCxnSpPr>
              <a:cxnSpLocks/>
            </p:cNvCxnSpPr>
            <p:nvPr/>
          </p:nvCxnSpPr>
          <p:spPr>
            <a:xfrm>
              <a:off x="3461628" y="792088"/>
              <a:ext cx="1" cy="5826425"/>
            </a:xfrm>
            <a:prstGeom prst="line">
              <a:avLst/>
            </a:prstGeom>
            <a:ln w="28575">
              <a:solidFill>
                <a:schemeClr val="accent5">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028" name="Picture 4">
              <a:extLst>
                <a:ext uri="{FF2B5EF4-FFF2-40B4-BE49-F238E27FC236}">
                  <a16:creationId xmlns:a16="http://schemas.microsoft.com/office/drawing/2014/main" id="{58647665-04E4-4203-97D2-FFF1F4B15C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2638" y="-67624"/>
              <a:ext cx="1477029" cy="103392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グループ化 22">
              <a:extLst>
                <a:ext uri="{FF2B5EF4-FFF2-40B4-BE49-F238E27FC236}">
                  <a16:creationId xmlns:a16="http://schemas.microsoft.com/office/drawing/2014/main" id="{BDEE871E-6A7C-4BEF-8190-4436C19BBDF6}"/>
                </a:ext>
              </a:extLst>
            </p:cNvPr>
            <p:cNvGrpSpPr/>
            <p:nvPr/>
          </p:nvGrpSpPr>
          <p:grpSpPr>
            <a:xfrm>
              <a:off x="179781" y="761162"/>
              <a:ext cx="6607287" cy="5889972"/>
              <a:chOff x="194179" y="769529"/>
              <a:chExt cx="6607287" cy="5889972"/>
            </a:xfrm>
          </p:grpSpPr>
          <p:grpSp>
            <p:nvGrpSpPr>
              <p:cNvPr id="22" name="グループ化 21">
                <a:extLst>
                  <a:ext uri="{FF2B5EF4-FFF2-40B4-BE49-F238E27FC236}">
                    <a16:creationId xmlns:a16="http://schemas.microsoft.com/office/drawing/2014/main" id="{349F4E9B-BFB3-4F18-9DF2-5ED23BB6350D}"/>
                  </a:ext>
                </a:extLst>
              </p:cNvPr>
              <p:cNvGrpSpPr/>
              <p:nvPr/>
            </p:nvGrpSpPr>
            <p:grpSpPr>
              <a:xfrm>
                <a:off x="216399" y="769529"/>
                <a:ext cx="3313835" cy="1309479"/>
                <a:chOff x="216399" y="801613"/>
                <a:chExt cx="3313835" cy="1309479"/>
              </a:xfrm>
            </p:grpSpPr>
            <p:sp>
              <p:nvSpPr>
                <p:cNvPr id="35" name="正方形/長方形 34">
                  <a:extLst>
                    <a:ext uri="{FF2B5EF4-FFF2-40B4-BE49-F238E27FC236}">
                      <a16:creationId xmlns:a16="http://schemas.microsoft.com/office/drawing/2014/main" id="{D828C380-7CF2-4B5E-8075-129F5C2783A6}"/>
                    </a:ext>
                  </a:extLst>
                </p:cNvPr>
                <p:cNvSpPr/>
                <p:nvPr/>
              </p:nvSpPr>
              <p:spPr>
                <a:xfrm>
                  <a:off x="216399" y="801613"/>
                  <a:ext cx="3313835" cy="351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Ｑ　どのような農家が事業を利用できますか？</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0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41" name="正方形/長方形 40">
                  <a:extLst>
                    <a:ext uri="{FF2B5EF4-FFF2-40B4-BE49-F238E27FC236}">
                      <a16:creationId xmlns:a16="http://schemas.microsoft.com/office/drawing/2014/main" id="{B092BA2D-8287-4C22-AE65-B0D3BA523869}"/>
                    </a:ext>
                  </a:extLst>
                </p:cNvPr>
                <p:cNvSpPr/>
                <p:nvPr/>
              </p:nvSpPr>
              <p:spPr>
                <a:xfrm>
                  <a:off x="260995" y="1077172"/>
                  <a:ext cx="236532" cy="103392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ja-JP" altLang="en-US" sz="1000" dirty="0">
                      <a:solidFill>
                        <a:sysClr val="windowText" lastClr="000000"/>
                      </a:solidFill>
                      <a:latin typeface="BIZ UDゴシック" panose="020B0400000000000000" pitchFamily="49" charset="-128"/>
                      <a:ea typeface="BIZ UDゴシック" panose="020B0400000000000000" pitchFamily="49" charset="-128"/>
                    </a:rPr>
                    <a:t>Ａ</a:t>
                  </a:r>
                  <a:endParaRPr kumimoji="1" lang="en-US" altLang="ja-JP" sz="100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39" name="正方形/長方形 38">
                  <a:extLst>
                    <a:ext uri="{FF2B5EF4-FFF2-40B4-BE49-F238E27FC236}">
                      <a16:creationId xmlns:a16="http://schemas.microsoft.com/office/drawing/2014/main" id="{C6060260-0F60-45DE-9E26-F67CAE3E594F}"/>
                    </a:ext>
                  </a:extLst>
                </p:cNvPr>
                <p:cNvSpPr/>
                <p:nvPr/>
              </p:nvSpPr>
              <p:spPr>
                <a:xfrm>
                  <a:off x="473379" y="1077172"/>
                  <a:ext cx="2868525" cy="103392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1050" dirty="0">
                      <a:solidFill>
                        <a:schemeClr val="tx1"/>
                      </a:solidFill>
                      <a:latin typeface="BIZ UDゴシック" panose="020B0400000000000000" pitchFamily="49" charset="-128"/>
                      <a:ea typeface="BIZ UDゴシック" panose="020B0400000000000000" pitchFamily="49" charset="-128"/>
                    </a:rPr>
                    <a:t>中小・家族経営や集落営農など幅広い方が、経営継続に向けた取組を行う際に活用できる補助金です。また、「支援機関」となる当ＪＡから、計画作成・申請から採択後の実施まで伴走支援する旨の宣誓書（確認書）の交付を受けることが必要です。</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p:txBody>
            </p:sp>
          </p:grpSp>
          <p:grpSp>
            <p:nvGrpSpPr>
              <p:cNvPr id="47" name="グループ化 46">
                <a:extLst>
                  <a:ext uri="{FF2B5EF4-FFF2-40B4-BE49-F238E27FC236}">
                    <a16:creationId xmlns:a16="http://schemas.microsoft.com/office/drawing/2014/main" id="{47DF8E2F-8C03-49C7-BAC2-87E8743BEE09}"/>
                  </a:ext>
                </a:extLst>
              </p:cNvPr>
              <p:cNvGrpSpPr/>
              <p:nvPr/>
            </p:nvGrpSpPr>
            <p:grpSpPr>
              <a:xfrm>
                <a:off x="194179" y="2160020"/>
                <a:ext cx="3243254" cy="1414771"/>
                <a:chOff x="1298556" y="6675204"/>
                <a:chExt cx="3243255" cy="1414771"/>
              </a:xfrm>
            </p:grpSpPr>
            <p:sp>
              <p:nvSpPr>
                <p:cNvPr id="48" name="正方形/長方形 47">
                  <a:extLst>
                    <a:ext uri="{FF2B5EF4-FFF2-40B4-BE49-F238E27FC236}">
                      <a16:creationId xmlns:a16="http://schemas.microsoft.com/office/drawing/2014/main" id="{92507A8E-0868-4A39-9E3E-E4C050053667}"/>
                    </a:ext>
                  </a:extLst>
                </p:cNvPr>
                <p:cNvSpPr/>
                <p:nvPr/>
              </p:nvSpPr>
              <p:spPr>
                <a:xfrm>
                  <a:off x="1298556" y="6675204"/>
                  <a:ext cx="3243255" cy="588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Ｑ 申請に関して、経営計画に成果目標を定める</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　 必要がありますか。また、目標が達成できない</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　 場合は、補助金の返還を求められますか？</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0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50" name="正方形/長方形 49">
                  <a:extLst>
                    <a:ext uri="{FF2B5EF4-FFF2-40B4-BE49-F238E27FC236}">
                      <a16:creationId xmlns:a16="http://schemas.microsoft.com/office/drawing/2014/main" id="{678EDCE2-D123-4005-9EAB-3E549AF96F60}"/>
                    </a:ext>
                  </a:extLst>
                </p:cNvPr>
                <p:cNvSpPr/>
                <p:nvPr/>
              </p:nvSpPr>
              <p:spPr>
                <a:xfrm>
                  <a:off x="1346262" y="7263600"/>
                  <a:ext cx="231494" cy="82585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ja-JP" altLang="en-US" sz="1000" dirty="0">
                      <a:solidFill>
                        <a:sysClr val="windowText" lastClr="000000"/>
                      </a:solidFill>
                      <a:latin typeface="BIZ UDゴシック" panose="020B0400000000000000" pitchFamily="49" charset="-128"/>
                      <a:ea typeface="BIZ UDゴシック" panose="020B0400000000000000" pitchFamily="49" charset="-128"/>
                    </a:rPr>
                    <a:t>Ａ</a:t>
                  </a:r>
                  <a:endParaRPr kumimoji="1" lang="en-US" altLang="ja-JP" sz="100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49" name="正方形/長方形 48">
                  <a:extLst>
                    <a:ext uri="{FF2B5EF4-FFF2-40B4-BE49-F238E27FC236}">
                      <a16:creationId xmlns:a16="http://schemas.microsoft.com/office/drawing/2014/main" id="{35E9A543-D2A8-443F-93F8-D4DED3BFD545}"/>
                    </a:ext>
                  </a:extLst>
                </p:cNvPr>
                <p:cNvSpPr/>
                <p:nvPr/>
              </p:nvSpPr>
              <p:spPr>
                <a:xfrm>
                  <a:off x="1577759" y="7264124"/>
                  <a:ext cx="2861181" cy="82585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成果目標は特に設定していません。なお、採択者に対して、補助事業完了後のフォローアップ調査を含め、取り組む事業とその効果等を把握するためのアンケート調査をすることがあります。</a:t>
                  </a:r>
                  <a:endParaRPr kumimoji="1" lang="en-US" altLang="ja-JP" sz="1000" dirty="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37" name="グループ化 36">
                <a:extLst>
                  <a:ext uri="{FF2B5EF4-FFF2-40B4-BE49-F238E27FC236}">
                    <a16:creationId xmlns:a16="http://schemas.microsoft.com/office/drawing/2014/main" id="{81ACCE40-41B6-436F-97C0-35BC43DE90AB}"/>
                  </a:ext>
                </a:extLst>
              </p:cNvPr>
              <p:cNvGrpSpPr/>
              <p:nvPr/>
            </p:nvGrpSpPr>
            <p:grpSpPr>
              <a:xfrm>
                <a:off x="194179" y="5116245"/>
                <a:ext cx="3243254" cy="1543256"/>
                <a:chOff x="1298556" y="8133190"/>
                <a:chExt cx="3243255" cy="1543256"/>
              </a:xfrm>
            </p:grpSpPr>
            <p:sp>
              <p:nvSpPr>
                <p:cNvPr id="38" name="正方形/長方形 37">
                  <a:extLst>
                    <a:ext uri="{FF2B5EF4-FFF2-40B4-BE49-F238E27FC236}">
                      <a16:creationId xmlns:a16="http://schemas.microsoft.com/office/drawing/2014/main" id="{3D692177-4E81-44C9-8731-1BFFFA920C90}"/>
                    </a:ext>
                  </a:extLst>
                </p:cNvPr>
                <p:cNvSpPr/>
                <p:nvPr/>
              </p:nvSpPr>
              <p:spPr>
                <a:xfrm>
                  <a:off x="1298556" y="8133190"/>
                  <a:ext cx="3243255" cy="588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Ｑ 共同申請はどんな場合に活用できるのですか？　</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　 また、その場合の補助上限はどうなりますか。</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42" name="正方形/長方形 41">
                  <a:extLst>
                    <a:ext uri="{FF2B5EF4-FFF2-40B4-BE49-F238E27FC236}">
                      <a16:creationId xmlns:a16="http://schemas.microsoft.com/office/drawing/2014/main" id="{85F0CBE8-A575-47EC-8BB9-EE7F3BF29156}"/>
                    </a:ext>
                  </a:extLst>
                </p:cNvPr>
                <p:cNvSpPr/>
                <p:nvPr/>
              </p:nvSpPr>
              <p:spPr>
                <a:xfrm>
                  <a:off x="1346262" y="8550985"/>
                  <a:ext cx="231494" cy="1124937"/>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ja-JP" altLang="en-US" sz="1000" dirty="0">
                      <a:solidFill>
                        <a:sysClr val="windowText" lastClr="000000"/>
                      </a:solidFill>
                      <a:latin typeface="BIZ UDゴシック" panose="020B0400000000000000" pitchFamily="49" charset="-128"/>
                      <a:ea typeface="BIZ UDゴシック" panose="020B0400000000000000" pitchFamily="49" charset="-128"/>
                    </a:rPr>
                    <a:t>Ａ</a:t>
                  </a:r>
                  <a:endParaRPr kumimoji="1" lang="en-US" altLang="ja-JP" sz="100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40" name="正方形/長方形 39">
                  <a:extLst>
                    <a:ext uri="{FF2B5EF4-FFF2-40B4-BE49-F238E27FC236}">
                      <a16:creationId xmlns:a16="http://schemas.microsoft.com/office/drawing/2014/main" id="{9234EF0D-EB4A-48EA-A488-573EB41D67AC}"/>
                    </a:ext>
                  </a:extLst>
                </p:cNvPr>
                <p:cNvSpPr/>
                <p:nvPr/>
              </p:nvSpPr>
              <p:spPr>
                <a:xfrm>
                  <a:off x="1577759" y="8551509"/>
                  <a:ext cx="2861181" cy="1124937"/>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ＪＡの生産部会など産地でまとまった取組を行う場合や、集落営農組合などで共通の計画を持つ取組が想定されます。共同申請の場合、前項</a:t>
                  </a:r>
                  <a:r>
                    <a:rPr kumimoji="1" lang="en-US" altLang="ja-JP" sz="1050"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１</a:t>
                  </a:r>
                  <a:r>
                    <a:rPr kumimoji="1" lang="en-US" altLang="ja-JP" sz="1050"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の取組は</a:t>
                  </a:r>
                  <a:r>
                    <a:rPr kumimoji="1" lang="en-US" altLang="ja-JP" sz="1050" dirty="0">
                      <a:solidFill>
                        <a:sysClr val="windowText" lastClr="000000"/>
                      </a:solidFill>
                      <a:latin typeface="BIZ UDゴシック" panose="020B0400000000000000" pitchFamily="49" charset="-128"/>
                      <a:ea typeface="BIZ UDゴシック" panose="020B0400000000000000" pitchFamily="49" charset="-128"/>
                    </a:rPr>
                    <a:t>1</a:t>
                  </a:r>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人あたり</a:t>
                  </a:r>
                  <a:r>
                    <a:rPr kumimoji="1" lang="en-US" altLang="ja-JP" sz="1050" dirty="0">
                      <a:solidFill>
                        <a:sysClr val="windowText" lastClr="000000"/>
                      </a:solidFill>
                      <a:latin typeface="BIZ UDゴシック" panose="020B0400000000000000" pitchFamily="49" charset="-128"/>
                      <a:ea typeface="BIZ UDゴシック" panose="020B0400000000000000" pitchFamily="49" charset="-128"/>
                    </a:rPr>
                    <a:t>100</a:t>
                  </a:r>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万円以内で上限</a:t>
                  </a:r>
                  <a:r>
                    <a:rPr kumimoji="1" lang="en-US" altLang="ja-JP" sz="1050" dirty="0">
                      <a:solidFill>
                        <a:sysClr val="windowText" lastClr="000000"/>
                      </a:solidFill>
                      <a:latin typeface="BIZ UDゴシック" panose="020B0400000000000000" pitchFamily="49" charset="-128"/>
                      <a:ea typeface="BIZ UDゴシック" panose="020B0400000000000000" pitchFamily="49" charset="-128"/>
                    </a:rPr>
                    <a:t>1,000</a:t>
                  </a:r>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万円、</a:t>
                  </a:r>
                  <a:r>
                    <a:rPr kumimoji="1" lang="en-US" altLang="ja-JP" sz="1050"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２</a:t>
                  </a:r>
                  <a:r>
                    <a:rPr kumimoji="1" lang="en-US" altLang="ja-JP" sz="1050"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の取組は</a:t>
                  </a:r>
                  <a:r>
                    <a:rPr kumimoji="1" lang="en-US" altLang="ja-JP" sz="1050" dirty="0">
                      <a:solidFill>
                        <a:sysClr val="windowText" lastClr="000000"/>
                      </a:solidFill>
                      <a:latin typeface="BIZ UDゴシック" panose="020B0400000000000000" pitchFamily="49" charset="-128"/>
                      <a:ea typeface="BIZ UDゴシック" panose="020B0400000000000000" pitchFamily="49" charset="-128"/>
                    </a:rPr>
                    <a:t>1</a:t>
                  </a:r>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人あたり</a:t>
                  </a:r>
                  <a:r>
                    <a:rPr kumimoji="1" lang="en-US" altLang="ja-JP" sz="1050" dirty="0">
                      <a:solidFill>
                        <a:sysClr val="windowText" lastClr="000000"/>
                      </a:solidFill>
                      <a:latin typeface="BIZ UDゴシック" panose="020B0400000000000000" pitchFamily="49" charset="-128"/>
                      <a:ea typeface="BIZ UDゴシック" panose="020B0400000000000000" pitchFamily="49" charset="-128"/>
                    </a:rPr>
                    <a:t>50</a:t>
                  </a:r>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万円以内で上限</a:t>
                  </a:r>
                  <a:r>
                    <a:rPr kumimoji="1" lang="en-US" altLang="ja-JP" sz="1050" dirty="0">
                      <a:solidFill>
                        <a:sysClr val="windowText" lastClr="000000"/>
                      </a:solidFill>
                      <a:latin typeface="BIZ UDゴシック" panose="020B0400000000000000" pitchFamily="49" charset="-128"/>
                      <a:ea typeface="BIZ UDゴシック" panose="020B0400000000000000" pitchFamily="49" charset="-128"/>
                    </a:rPr>
                    <a:t>500</a:t>
                  </a:r>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万円、１申請あたりの補助上限は</a:t>
                  </a:r>
                  <a:r>
                    <a:rPr kumimoji="1" lang="en-US" altLang="ja-JP" sz="1050" dirty="0">
                      <a:solidFill>
                        <a:sysClr val="windowText" lastClr="000000"/>
                      </a:solidFill>
                      <a:latin typeface="BIZ UDゴシック" panose="020B0400000000000000" pitchFamily="49" charset="-128"/>
                      <a:ea typeface="BIZ UDゴシック" panose="020B0400000000000000" pitchFamily="49" charset="-128"/>
                    </a:rPr>
                    <a:t>1,500</a:t>
                  </a:r>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万円となります。</a:t>
                  </a:r>
                  <a:endParaRPr kumimoji="1" lang="en-US" altLang="ja-JP" sz="1000" dirty="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43" name="グループ化 42">
                <a:extLst>
                  <a:ext uri="{FF2B5EF4-FFF2-40B4-BE49-F238E27FC236}">
                    <a16:creationId xmlns:a16="http://schemas.microsoft.com/office/drawing/2014/main" id="{E8C88C0D-A8FD-4A8B-AD6A-74ABFA95E77B}"/>
                  </a:ext>
                </a:extLst>
              </p:cNvPr>
              <p:cNvGrpSpPr/>
              <p:nvPr/>
            </p:nvGrpSpPr>
            <p:grpSpPr>
              <a:xfrm>
                <a:off x="202025" y="3625665"/>
                <a:ext cx="3243254" cy="1485410"/>
                <a:chOff x="1296799" y="5722682"/>
                <a:chExt cx="3243255" cy="954595"/>
              </a:xfrm>
            </p:grpSpPr>
            <p:sp>
              <p:nvSpPr>
                <p:cNvPr id="45" name="正方形/長方形 44">
                  <a:extLst>
                    <a:ext uri="{FF2B5EF4-FFF2-40B4-BE49-F238E27FC236}">
                      <a16:creationId xmlns:a16="http://schemas.microsoft.com/office/drawing/2014/main" id="{370A2D70-DFCB-4351-A5A8-9A980D4F5878}"/>
                    </a:ext>
                  </a:extLst>
                </p:cNvPr>
                <p:cNvSpPr/>
                <p:nvPr/>
              </p:nvSpPr>
              <p:spPr>
                <a:xfrm>
                  <a:off x="1296799" y="5722682"/>
                  <a:ext cx="3243255" cy="588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Ｑ 申請の際にどんな書類が必要ですか。</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51" name="正方形/長方形 50">
                  <a:extLst>
                    <a:ext uri="{FF2B5EF4-FFF2-40B4-BE49-F238E27FC236}">
                      <a16:creationId xmlns:a16="http://schemas.microsoft.com/office/drawing/2014/main" id="{95A832E2-3F8D-4E03-B232-EACCAAC87883}"/>
                    </a:ext>
                  </a:extLst>
                </p:cNvPr>
                <p:cNvSpPr/>
                <p:nvPr/>
              </p:nvSpPr>
              <p:spPr>
                <a:xfrm>
                  <a:off x="1341891" y="5886797"/>
                  <a:ext cx="231494" cy="79048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ja-JP" altLang="en-US" sz="1000" dirty="0">
                      <a:solidFill>
                        <a:sysClr val="windowText" lastClr="000000"/>
                      </a:solidFill>
                      <a:latin typeface="BIZ UDゴシック" panose="020B0400000000000000" pitchFamily="49" charset="-128"/>
                      <a:ea typeface="BIZ UDゴシック" panose="020B0400000000000000" pitchFamily="49" charset="-128"/>
                    </a:rPr>
                    <a:t>Ａ</a:t>
                  </a:r>
                  <a:endParaRPr kumimoji="1" lang="en-US" altLang="ja-JP" sz="100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46" name="正方形/長方形 45">
                  <a:extLst>
                    <a:ext uri="{FF2B5EF4-FFF2-40B4-BE49-F238E27FC236}">
                      <a16:creationId xmlns:a16="http://schemas.microsoft.com/office/drawing/2014/main" id="{084B445F-FFA2-4441-8758-C2E9E8460F57}"/>
                    </a:ext>
                  </a:extLst>
                </p:cNvPr>
                <p:cNvSpPr/>
                <p:nvPr/>
              </p:nvSpPr>
              <p:spPr>
                <a:xfrm>
                  <a:off x="1573385" y="5885369"/>
                  <a:ext cx="2861181" cy="790479"/>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①申請書、②経営計画書、③支援機関確認書、車両を購入する場合は「理由書」が必要です。この他、直近の確定申告書類（第一表、第二表、収支内訳書又は青色申告決算書）、新規就農者等は開業届けの添付が必要となります。</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提出書類については、申請者が個人か法人か、申請方法が単独か共同か等によって異なります。</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00" dirty="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52" name="グループ化 51">
                <a:extLst>
                  <a:ext uri="{FF2B5EF4-FFF2-40B4-BE49-F238E27FC236}">
                    <a16:creationId xmlns:a16="http://schemas.microsoft.com/office/drawing/2014/main" id="{A1D97FAF-BB39-4843-88B7-A02963C7F71A}"/>
                  </a:ext>
                </a:extLst>
              </p:cNvPr>
              <p:cNvGrpSpPr/>
              <p:nvPr/>
            </p:nvGrpSpPr>
            <p:grpSpPr>
              <a:xfrm>
                <a:off x="3551835" y="771901"/>
                <a:ext cx="3243254" cy="1953376"/>
                <a:chOff x="1291182" y="6698422"/>
                <a:chExt cx="3243255" cy="1747958"/>
              </a:xfrm>
            </p:grpSpPr>
            <p:sp>
              <p:nvSpPr>
                <p:cNvPr id="53" name="正方形/長方形 52">
                  <a:extLst>
                    <a:ext uri="{FF2B5EF4-FFF2-40B4-BE49-F238E27FC236}">
                      <a16:creationId xmlns:a16="http://schemas.microsoft.com/office/drawing/2014/main" id="{0B2F6630-FB64-4E21-8D34-8780E46DC0FD}"/>
                    </a:ext>
                  </a:extLst>
                </p:cNvPr>
                <p:cNvSpPr/>
                <p:nvPr/>
              </p:nvSpPr>
              <p:spPr>
                <a:xfrm>
                  <a:off x="1291182" y="6698422"/>
                  <a:ext cx="3243255" cy="588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Ｑ「接触機会を減らす生産・販売への転換」また　</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　 は「感染時の業務継続体制の構築」のための経</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r>
                    <a:rPr kumimoji="1" lang="en-US" altLang="ja-JP" sz="1050" dirty="0">
                      <a:solidFill>
                        <a:sysClr val="windowText" lastClr="000000"/>
                      </a:solidFill>
                      <a:latin typeface="BIZ UDゴシック" panose="020B0400000000000000" pitchFamily="49" charset="-128"/>
                      <a:ea typeface="BIZ UDゴシック" panose="020B0400000000000000" pitchFamily="49" charset="-128"/>
                    </a:rPr>
                    <a:t>   </a:t>
                  </a:r>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費が１／６以上充てることが条件となっていま</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r>
                    <a:rPr kumimoji="1" lang="en-US" altLang="ja-JP" sz="1050" dirty="0">
                      <a:solidFill>
                        <a:sysClr val="windowText" lastClr="000000"/>
                      </a:solidFill>
                      <a:latin typeface="BIZ UDゴシック" panose="020B0400000000000000" pitchFamily="49" charset="-128"/>
                      <a:ea typeface="BIZ UDゴシック" panose="020B0400000000000000" pitchFamily="49" charset="-128"/>
                    </a:rPr>
                    <a:t>   </a:t>
                  </a:r>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すが、具体的にどんな取組が対象となりますか。</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55" name="正方形/長方形 54">
                  <a:extLst>
                    <a:ext uri="{FF2B5EF4-FFF2-40B4-BE49-F238E27FC236}">
                      <a16:creationId xmlns:a16="http://schemas.microsoft.com/office/drawing/2014/main" id="{0868F09D-EF55-4CEA-B706-82DC4691EFFA}"/>
                    </a:ext>
                  </a:extLst>
                </p:cNvPr>
                <p:cNvSpPr/>
                <p:nvPr/>
              </p:nvSpPr>
              <p:spPr>
                <a:xfrm>
                  <a:off x="1330739" y="7365490"/>
                  <a:ext cx="231494" cy="108035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ja-JP" altLang="en-US" sz="1000" dirty="0">
                      <a:solidFill>
                        <a:sysClr val="windowText" lastClr="000000"/>
                      </a:solidFill>
                      <a:latin typeface="BIZ UDゴシック" panose="020B0400000000000000" pitchFamily="49" charset="-128"/>
                      <a:ea typeface="BIZ UDゴシック" panose="020B0400000000000000" pitchFamily="49" charset="-128"/>
                    </a:rPr>
                    <a:t>Ａ</a:t>
                  </a:r>
                  <a:endParaRPr kumimoji="1" lang="en-US" altLang="ja-JP" sz="100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54" name="正方形/長方形 53">
                  <a:extLst>
                    <a:ext uri="{FF2B5EF4-FFF2-40B4-BE49-F238E27FC236}">
                      <a16:creationId xmlns:a16="http://schemas.microsoft.com/office/drawing/2014/main" id="{B4381296-596C-469F-864C-5421429F41B2}"/>
                    </a:ext>
                  </a:extLst>
                </p:cNvPr>
                <p:cNvSpPr/>
                <p:nvPr/>
              </p:nvSpPr>
              <p:spPr>
                <a:xfrm>
                  <a:off x="1562236" y="7366029"/>
                  <a:ext cx="2861181" cy="108035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生産・出荷現場で作業員間の接触を減らすための省力化機械等の導入や、業務継続のための経営管理の取組が対象です。具体的には、省力化につながる定植・収穫機などの機械導入、生分解性マルチなどの生産資材の購入費等が対象となります。</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詳細は「公募要領」をご確認ください。</a:t>
                  </a:r>
                  <a:endParaRPr kumimoji="1" lang="en-US" altLang="ja-JP" sz="1000" dirty="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56" name="グループ化 55">
                <a:extLst>
                  <a:ext uri="{FF2B5EF4-FFF2-40B4-BE49-F238E27FC236}">
                    <a16:creationId xmlns:a16="http://schemas.microsoft.com/office/drawing/2014/main" id="{C7E3651C-AF36-4309-924E-1DFBAEC55609}"/>
                  </a:ext>
                </a:extLst>
              </p:cNvPr>
              <p:cNvGrpSpPr/>
              <p:nvPr/>
            </p:nvGrpSpPr>
            <p:grpSpPr>
              <a:xfrm>
                <a:off x="3558212" y="2885290"/>
                <a:ext cx="3243254" cy="1410809"/>
                <a:chOff x="1283808" y="6794150"/>
                <a:chExt cx="3243255" cy="1410809"/>
              </a:xfrm>
            </p:grpSpPr>
            <p:sp>
              <p:nvSpPr>
                <p:cNvPr id="57" name="正方形/長方形 56">
                  <a:extLst>
                    <a:ext uri="{FF2B5EF4-FFF2-40B4-BE49-F238E27FC236}">
                      <a16:creationId xmlns:a16="http://schemas.microsoft.com/office/drawing/2014/main" id="{50C2FC83-8E0E-4AED-B551-E8E1C498822A}"/>
                    </a:ext>
                  </a:extLst>
                </p:cNvPr>
                <p:cNvSpPr/>
                <p:nvPr/>
              </p:nvSpPr>
              <p:spPr>
                <a:xfrm>
                  <a:off x="1283808" y="6794150"/>
                  <a:ext cx="3243255" cy="432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Ｑ「事業継続に関するガイドラインに即した取組　</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　 </a:t>
                  </a:r>
                  <a:r>
                    <a:rPr kumimoji="1" lang="en-US" altLang="ja-JP" sz="1050"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定額：上限</a:t>
                  </a:r>
                  <a:r>
                    <a:rPr kumimoji="1" lang="en-US" altLang="ja-JP" sz="1050" dirty="0">
                      <a:solidFill>
                        <a:sysClr val="windowText" lastClr="000000"/>
                      </a:solidFill>
                      <a:latin typeface="BIZ UDゴシック" panose="020B0400000000000000" pitchFamily="49" charset="-128"/>
                      <a:ea typeface="BIZ UDゴシック" panose="020B0400000000000000" pitchFamily="49" charset="-128"/>
                    </a:rPr>
                    <a:t>50</a:t>
                  </a:r>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万円</a:t>
                  </a:r>
                  <a:r>
                    <a:rPr kumimoji="1" lang="en-US" altLang="ja-JP" sz="1050"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」の対象を教えてください。</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59" name="正方形/長方形 58">
                  <a:extLst>
                    <a:ext uri="{FF2B5EF4-FFF2-40B4-BE49-F238E27FC236}">
                      <a16:creationId xmlns:a16="http://schemas.microsoft.com/office/drawing/2014/main" id="{78C79EDF-E672-4E29-AAE5-4F3039263286}"/>
                    </a:ext>
                  </a:extLst>
                </p:cNvPr>
                <p:cNvSpPr/>
                <p:nvPr/>
              </p:nvSpPr>
              <p:spPr>
                <a:xfrm>
                  <a:off x="1325884" y="7226578"/>
                  <a:ext cx="231494" cy="977857"/>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ja-JP" altLang="en-US" sz="1000" dirty="0">
                      <a:solidFill>
                        <a:sysClr val="windowText" lastClr="000000"/>
                      </a:solidFill>
                      <a:latin typeface="BIZ UDゴシック" panose="020B0400000000000000" pitchFamily="49" charset="-128"/>
                      <a:ea typeface="BIZ UDゴシック" panose="020B0400000000000000" pitchFamily="49" charset="-128"/>
                    </a:rPr>
                    <a:t>Ａ</a:t>
                  </a:r>
                  <a:endParaRPr kumimoji="1" lang="en-US" altLang="ja-JP" sz="100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58" name="正方形/長方形 57">
                  <a:extLst>
                    <a:ext uri="{FF2B5EF4-FFF2-40B4-BE49-F238E27FC236}">
                      <a16:creationId xmlns:a16="http://schemas.microsoft.com/office/drawing/2014/main" id="{244A525C-6D54-438F-9A83-D0CAFD5F5D5F}"/>
                    </a:ext>
                  </a:extLst>
                </p:cNvPr>
                <p:cNvSpPr/>
                <p:nvPr/>
              </p:nvSpPr>
              <p:spPr>
                <a:xfrm>
                  <a:off x="1557381" y="7227102"/>
                  <a:ext cx="2861181" cy="977857"/>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感染防止対策のために必要な機械装置等の購入費、消毒やマスクの購入費、清掃費用、飛沫対策のためのアクリル板や防護スクリーンの購入・施工費用、換気設備（換気扇、空気清浄機等）の購入費、その他の衛生管理費用が対象となります。</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60" name="グループ化 59">
                <a:extLst>
                  <a:ext uri="{FF2B5EF4-FFF2-40B4-BE49-F238E27FC236}">
                    <a16:creationId xmlns:a16="http://schemas.microsoft.com/office/drawing/2014/main" id="{2C4AB21C-9FD8-4A90-8813-B14E4DB11569}"/>
                  </a:ext>
                </a:extLst>
              </p:cNvPr>
              <p:cNvGrpSpPr/>
              <p:nvPr/>
            </p:nvGrpSpPr>
            <p:grpSpPr>
              <a:xfrm>
                <a:off x="3547046" y="4455462"/>
                <a:ext cx="3243254" cy="997472"/>
                <a:chOff x="1269060" y="6956523"/>
                <a:chExt cx="3243255" cy="997472"/>
              </a:xfrm>
            </p:grpSpPr>
            <p:sp>
              <p:nvSpPr>
                <p:cNvPr id="61" name="正方形/長方形 60">
                  <a:extLst>
                    <a:ext uri="{FF2B5EF4-FFF2-40B4-BE49-F238E27FC236}">
                      <a16:creationId xmlns:a16="http://schemas.microsoft.com/office/drawing/2014/main" id="{28919587-4FC8-42C7-8007-5CC4BF940891}"/>
                    </a:ext>
                  </a:extLst>
                </p:cNvPr>
                <p:cNvSpPr/>
                <p:nvPr/>
              </p:nvSpPr>
              <p:spPr>
                <a:xfrm>
                  <a:off x="1269060" y="6956523"/>
                  <a:ext cx="3243255" cy="300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Ｑ 軽トラックの購入費用は、対象になりますか？</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63" name="正方形/長方形 62">
                  <a:extLst>
                    <a:ext uri="{FF2B5EF4-FFF2-40B4-BE49-F238E27FC236}">
                      <a16:creationId xmlns:a16="http://schemas.microsoft.com/office/drawing/2014/main" id="{132A2F28-B374-4A71-A617-91268E8BC31C}"/>
                    </a:ext>
                  </a:extLst>
                </p:cNvPr>
                <p:cNvSpPr/>
                <p:nvPr/>
              </p:nvSpPr>
              <p:spPr>
                <a:xfrm>
                  <a:off x="1322302" y="7203532"/>
                  <a:ext cx="231494" cy="749939"/>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Ａ</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p:txBody>
            </p:sp>
            <p:sp>
              <p:nvSpPr>
                <p:cNvPr id="62" name="正方形/長方形 61">
                  <a:extLst>
                    <a:ext uri="{FF2B5EF4-FFF2-40B4-BE49-F238E27FC236}">
                      <a16:creationId xmlns:a16="http://schemas.microsoft.com/office/drawing/2014/main" id="{DB84F1A5-3D90-466E-A70F-A68D4B234B07}"/>
                    </a:ext>
                  </a:extLst>
                </p:cNvPr>
                <p:cNvSpPr/>
                <p:nvPr/>
              </p:nvSpPr>
              <p:spPr>
                <a:xfrm>
                  <a:off x="1553799" y="7204056"/>
                  <a:ext cx="2861181" cy="749939"/>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1050" dirty="0">
                      <a:solidFill>
                        <a:schemeClr val="tx1"/>
                      </a:solidFill>
                      <a:latin typeface="BIZ UDゴシック" panose="020B0400000000000000" pitchFamily="49" charset="-128"/>
                      <a:ea typeface="BIZ UDゴシック" panose="020B0400000000000000" pitchFamily="49" charset="-128"/>
                    </a:rPr>
                    <a:t>軽トラックは「機械装置等費」の作業用車両に該当し、「車両購入の理由書」を別途提出するほか、もっぱら農業に使用するもので、いくつかの要件を満たしたものが対象となります。</a:t>
                  </a:r>
                  <a:endParaRPr kumimoji="1" lang="en-US" altLang="ja-JP" sz="1050" dirty="0">
                    <a:solidFill>
                      <a:schemeClr val="tx1"/>
                    </a:solidFill>
                    <a:latin typeface="BIZ UDゴシック" panose="020B0400000000000000" pitchFamily="49" charset="-128"/>
                    <a:ea typeface="BIZ UDゴシック" panose="020B0400000000000000" pitchFamily="49" charset="-128"/>
                  </a:endParaRPr>
                </a:p>
              </p:txBody>
            </p:sp>
          </p:grpSp>
          <p:grpSp>
            <p:nvGrpSpPr>
              <p:cNvPr id="64" name="グループ化 63">
                <a:extLst>
                  <a:ext uri="{FF2B5EF4-FFF2-40B4-BE49-F238E27FC236}">
                    <a16:creationId xmlns:a16="http://schemas.microsoft.com/office/drawing/2014/main" id="{152E6003-5333-4A4F-B361-A706AA71F5AD}"/>
                  </a:ext>
                </a:extLst>
              </p:cNvPr>
              <p:cNvGrpSpPr/>
              <p:nvPr/>
            </p:nvGrpSpPr>
            <p:grpSpPr>
              <a:xfrm>
                <a:off x="3548101" y="5551869"/>
                <a:ext cx="3243254" cy="1078940"/>
                <a:chOff x="1276434" y="6703779"/>
                <a:chExt cx="3243255" cy="1078940"/>
              </a:xfrm>
            </p:grpSpPr>
            <p:sp>
              <p:nvSpPr>
                <p:cNvPr id="65" name="正方形/長方形 64">
                  <a:extLst>
                    <a:ext uri="{FF2B5EF4-FFF2-40B4-BE49-F238E27FC236}">
                      <a16:creationId xmlns:a16="http://schemas.microsoft.com/office/drawing/2014/main" id="{5FADA58D-9ED0-456F-8F9E-7621B4B5FBD4}"/>
                    </a:ext>
                  </a:extLst>
                </p:cNvPr>
                <p:cNvSpPr/>
                <p:nvPr/>
              </p:nvSpPr>
              <p:spPr>
                <a:xfrm>
                  <a:off x="1276434" y="6703779"/>
                  <a:ext cx="3243255" cy="432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Ｑ 中古品は対象となりますか？</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67" name="正方形/長方形 66">
                  <a:extLst>
                    <a:ext uri="{FF2B5EF4-FFF2-40B4-BE49-F238E27FC236}">
                      <a16:creationId xmlns:a16="http://schemas.microsoft.com/office/drawing/2014/main" id="{701C964B-8D75-49CA-96FF-961F35569FF8}"/>
                    </a:ext>
                  </a:extLst>
                </p:cNvPr>
                <p:cNvSpPr/>
                <p:nvPr/>
              </p:nvSpPr>
              <p:spPr>
                <a:xfrm>
                  <a:off x="1322302" y="6972055"/>
                  <a:ext cx="231494" cy="81014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ja-JP" altLang="en-US" sz="1000" dirty="0">
                      <a:solidFill>
                        <a:sysClr val="windowText" lastClr="000000"/>
                      </a:solidFill>
                      <a:latin typeface="BIZ UDゴシック" panose="020B0400000000000000" pitchFamily="49" charset="-128"/>
                      <a:ea typeface="BIZ UDゴシック" panose="020B0400000000000000" pitchFamily="49" charset="-128"/>
                    </a:rPr>
                    <a:t>Ａ</a:t>
                  </a:r>
                  <a:endParaRPr kumimoji="1" lang="en-US" altLang="ja-JP" sz="100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66" name="正方形/長方形 65">
                  <a:extLst>
                    <a:ext uri="{FF2B5EF4-FFF2-40B4-BE49-F238E27FC236}">
                      <a16:creationId xmlns:a16="http://schemas.microsoft.com/office/drawing/2014/main" id="{230E60E5-B8C5-42D4-9A97-37A453131346}"/>
                    </a:ext>
                  </a:extLst>
                </p:cNvPr>
                <p:cNvSpPr/>
                <p:nvPr/>
              </p:nvSpPr>
              <p:spPr>
                <a:xfrm>
                  <a:off x="1553799" y="6972578"/>
                  <a:ext cx="2861181" cy="81014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中古品の購入は、一定条件のもと、補助対象経費と認められます。具体的には、①法定耐用年数を経過しておらず、残存耐用年数が２年以上のものであること、②見積書または価格の妥当性を証明する書類を添付する必要があります。</a:t>
                  </a:r>
                </a:p>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p:txBody>
            </p:sp>
          </p:grpSp>
        </p:grpSp>
      </p:grpSp>
      <p:pic>
        <p:nvPicPr>
          <p:cNvPr id="1026" name="Picture 2" descr="ソライロ農園1年目】はじめての土作り【4月前半】 | ソライロノヲト">
            <a:extLst>
              <a:ext uri="{FF2B5EF4-FFF2-40B4-BE49-F238E27FC236}">
                <a16:creationId xmlns:a16="http://schemas.microsoft.com/office/drawing/2014/main" id="{575CFF98-777B-4976-9849-B7CC0A85FA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0398" y="7325707"/>
            <a:ext cx="602995" cy="602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4292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TM03090430[[fn=縞模様]]</Template>
  <TotalTime>917</TotalTime>
  <Words>901</Words>
  <Application>Microsoft Office PowerPoint</Application>
  <PresentationFormat>A4 210 x 297 mm</PresentationFormat>
  <Paragraphs>103</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BIZ UDPゴシック</vt:lpstr>
      <vt:lpstr>BIZ UDゴシック</vt:lpstr>
      <vt:lpstr>HGPｺﾞｼｯｸE</vt:lpstr>
      <vt:lpstr>Meiryo UI</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石井 康之</dc:creator>
  <cp:lastModifiedBy>石井 康之</cp:lastModifiedBy>
  <cp:revision>95</cp:revision>
  <cp:lastPrinted>2020-06-15T15:52:53Z</cp:lastPrinted>
  <dcterms:created xsi:type="dcterms:W3CDTF">2020-06-04T23:16:08Z</dcterms:created>
  <dcterms:modified xsi:type="dcterms:W3CDTF">2020-06-24T08:38:19Z</dcterms:modified>
</cp:coreProperties>
</file>